
<file path=[Content_Types].xml><?xml version="1.0" encoding="utf-8"?>
<Types xmlns="http://schemas.openxmlformats.org/package/2006/content-types">
  <Default Extension="png" ContentType="image/png"/>
  <Default Extension="mov" ContentType="video/quicktime"/>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27" r:id="rId1"/>
  </p:sldMasterIdLst>
  <p:notesMasterIdLst>
    <p:notesMasterId r:id="rId22"/>
  </p:notesMasterIdLst>
  <p:sldIdLst>
    <p:sldId id="256" r:id="rId2"/>
    <p:sldId id="305" r:id="rId3"/>
    <p:sldId id="284" r:id="rId4"/>
    <p:sldId id="285" r:id="rId5"/>
    <p:sldId id="291" r:id="rId6"/>
    <p:sldId id="286" r:id="rId7"/>
    <p:sldId id="292" r:id="rId8"/>
    <p:sldId id="293" r:id="rId9"/>
    <p:sldId id="294" r:id="rId10"/>
    <p:sldId id="295" r:id="rId11"/>
    <p:sldId id="296" r:id="rId12"/>
    <p:sldId id="297" r:id="rId13"/>
    <p:sldId id="298" r:id="rId14"/>
    <p:sldId id="299" r:id="rId15"/>
    <p:sldId id="300" r:id="rId16"/>
    <p:sldId id="301" r:id="rId17"/>
    <p:sldId id="302" r:id="rId18"/>
    <p:sldId id="303" r:id="rId19"/>
    <p:sldId id="304" r:id="rId20"/>
    <p:sldId id="263" r:id="rId21"/>
  </p:sldIdLst>
  <p:sldSz cx="9144000" cy="6838950"/>
  <p:notesSz cx="9144000" cy="6858000"/>
  <p:embeddedFontLst>
    <p:embeddedFont>
      <p:font typeface="HelveticaNeue-Thin" pitchFamily="2" charset="0"/>
      <p:regular r:id="rId23"/>
    </p:embeddedFont>
    <p:embeddedFont>
      <p:font typeface="HelveticaNeue-Light" pitchFamily="2" charset="0"/>
      <p:regular r:id="rId24"/>
    </p:embeddedFont>
    <p:embeddedFont>
      <p:font typeface="HelveticaNeue-UltraLight" pitchFamily="2" charset="0"/>
      <p:regular r:id="rId25"/>
    </p:embeddedFont>
    <p:embeddedFont>
      <p:font typeface="HelveticaNeue" panose="00000400000000000000" pitchFamily="2" charset="0"/>
      <p:regular r:id="rId26"/>
    </p:embeddedFont>
    <p:embeddedFont>
      <p:font typeface="Raleway" panose="020B0503030101060003" pitchFamily="34" charset="0"/>
      <p:regular r:id="rId27"/>
      <p:bold r:id="rId28"/>
      <p:italic r:id="rId29"/>
      <p:boldItalic r:id="rId30"/>
    </p:embeddedFont>
    <p:embeddedFont>
      <p:font typeface="HelveticaNeue Medium" panose="00000400000000000000" pitchFamily="2" charset="0"/>
      <p:regular r:id="rId31"/>
    </p:embeddedFont>
    <p:embeddedFont>
      <p:font typeface="HelveticaNeue-BoldCond" pitchFamily="2" charset="0"/>
      <p:regular r:id="rId32"/>
    </p:embeddedFont>
  </p:embeddedFontLst>
  <p:custDataLst>
    <p:tags r:id="rId33"/>
  </p:custDataLst>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18">
          <p15:clr>
            <a:srgbClr val="A4A3A4"/>
          </p15:clr>
        </p15:guide>
        <p15:guide id="2" orient="horz" pos="293">
          <p15:clr>
            <a:srgbClr val="A4A3A4"/>
          </p15:clr>
        </p15:guide>
        <p15:guide id="3" pos="5468">
          <p15:clr>
            <a:srgbClr val="A4A3A4"/>
          </p15:clr>
        </p15:guide>
        <p15:guide id="4" pos="296">
          <p15:clr>
            <a:srgbClr val="A4A3A4"/>
          </p15:clr>
        </p15:guide>
        <p15:guide id="5" orient="horz" pos="4033">
          <p15:clr>
            <a:srgbClr val="A4A3A4"/>
          </p15:clr>
        </p15:guide>
        <p15:guide id="6" pos="1040">
          <p15:clr>
            <a:srgbClr val="A4A3A4"/>
          </p15:clr>
        </p15:guide>
        <p15:guide id="7" pos="192">
          <p15:clr>
            <a:srgbClr val="A4A3A4"/>
          </p15:clr>
        </p15:guide>
        <p15:guide id="8" pos="4531">
          <p15:clr>
            <a:srgbClr val="A4A3A4"/>
          </p15:clr>
        </p15:guide>
        <p15:guide id="9" pos="4947">
          <p15:clr>
            <a:srgbClr val="A4A3A4"/>
          </p15:clr>
        </p15:guide>
        <p15:guide id="10" orient="horz" pos="3906">
          <p15:clr>
            <a:srgbClr val="A4A3A4"/>
          </p15:clr>
        </p15:guide>
        <p15:guide id="11" orient="horz" pos="1368">
          <p15:clr>
            <a:srgbClr val="A4A3A4"/>
          </p15:clr>
        </p15:guide>
        <p15:guide id="12" orient="horz" pos="383">
          <p15:clr>
            <a:srgbClr val="A4A3A4"/>
          </p15:clr>
        </p15:guide>
        <p15:guide id="13" pos="55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B8B96"/>
    <a:srgbClr val="569CAD"/>
    <a:srgbClr val="1CA69B"/>
    <a:srgbClr val="67B8F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76" autoAdjust="0"/>
    <p:restoredTop sz="98089" autoAdjust="0"/>
  </p:normalViewPr>
  <p:slideViewPr>
    <p:cSldViewPr snapToGrid="0" snapToObjects="1">
      <p:cViewPr varScale="1">
        <p:scale>
          <a:sx n="109" d="100"/>
          <a:sy n="109" d="100"/>
        </p:scale>
        <p:origin x="1332" y="102"/>
      </p:cViewPr>
      <p:guideLst>
        <p:guide orient="horz" pos="4018"/>
        <p:guide orient="horz" pos="293"/>
        <p:guide pos="5468"/>
        <p:guide pos="296"/>
        <p:guide orient="horz" pos="4033"/>
        <p:guide pos="1040"/>
        <p:guide pos="192"/>
        <p:guide pos="4531"/>
        <p:guide pos="4947"/>
        <p:guide orient="horz" pos="3906"/>
        <p:guide orient="horz" pos="1368"/>
        <p:guide orient="horz" pos="383"/>
        <p:guide pos="55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HelveticaNeue Medium"/>
              </a:defRPr>
            </a:lvl1pPr>
          </a:lstStyle>
          <a:p>
            <a:endParaRPr lang="es-ES" dirty="0"/>
          </a:p>
        </p:txBody>
      </p:sp>
      <p:sp>
        <p:nvSpPr>
          <p:cNvPr id="3" name="Marcador de fecha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atin typeface="HelveticaNeue Medium"/>
              </a:defRPr>
            </a:lvl1pPr>
          </a:lstStyle>
          <a:p>
            <a:fld id="{B4DEDCEF-4B74-E340-B854-F68E77352317}" type="datetimeFigureOut">
              <a:rPr lang="es-ES" smtClean="0"/>
              <a:pPr/>
              <a:t>08/09/2015</a:t>
            </a:fld>
            <a:endParaRPr lang="es-ES" dirty="0"/>
          </a:p>
        </p:txBody>
      </p:sp>
      <p:sp>
        <p:nvSpPr>
          <p:cNvPr id="4" name="Marcador de imagen de diapositiva 3"/>
          <p:cNvSpPr>
            <a:spLocks noGrp="1" noRot="1" noChangeAspect="1"/>
          </p:cNvSpPr>
          <p:nvPr>
            <p:ph type="sldImg" idx="2"/>
          </p:nvPr>
        </p:nvSpPr>
        <p:spPr>
          <a:xfrm>
            <a:off x="2852738" y="514350"/>
            <a:ext cx="3438525" cy="2571750"/>
          </a:xfrm>
          <a:prstGeom prst="rect">
            <a:avLst/>
          </a:prstGeom>
          <a:noFill/>
          <a:ln w="12700">
            <a:solidFill>
              <a:prstClr val="black"/>
            </a:solidFill>
          </a:ln>
        </p:spPr>
        <p:txBody>
          <a:bodyPr vert="horz" lIns="91440" tIns="45720" rIns="91440" bIns="45720" rtlCol="0" anchor="ctr"/>
          <a:lstStyle/>
          <a:p>
            <a:endParaRPr lang="es-ES" dirty="0"/>
          </a:p>
        </p:txBody>
      </p:sp>
      <p:sp>
        <p:nvSpPr>
          <p:cNvPr id="5" name="Marcador de nota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6" name="Marcador de pie de página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atin typeface="HelveticaNeue Medium"/>
              </a:defRPr>
            </a:lvl1pPr>
          </a:lstStyle>
          <a:p>
            <a:endParaRPr lang="es-ES" dirty="0"/>
          </a:p>
        </p:txBody>
      </p:sp>
      <p:sp>
        <p:nvSpPr>
          <p:cNvPr id="7" name="Marcador de número de diapositiva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atin typeface="HelveticaNeue Medium"/>
              </a:defRPr>
            </a:lvl1pPr>
          </a:lstStyle>
          <a:p>
            <a:fld id="{FCED163A-668D-6D41-B406-9A4F6DC2FDA3}" type="slidenum">
              <a:rPr lang="es-ES" smtClean="0"/>
              <a:pPr/>
              <a:t>‹Nº›</a:t>
            </a:fld>
            <a:endParaRPr lang="es-ES" dirty="0"/>
          </a:p>
        </p:txBody>
      </p:sp>
    </p:spTree>
    <p:extLst>
      <p:ext uri="{BB962C8B-B14F-4D97-AF65-F5344CB8AC3E}">
        <p14:creationId xmlns:p14="http://schemas.microsoft.com/office/powerpoint/2010/main" val="27613672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HelveticaNeue Medium"/>
        <a:ea typeface="+mn-ea"/>
        <a:cs typeface="+mn-cs"/>
      </a:defRPr>
    </a:lvl1pPr>
    <a:lvl2pPr marL="457200" algn="l" defTabSz="457200" rtl="0" eaLnBrk="1" latinLnBrk="0" hangingPunct="1">
      <a:defRPr sz="1200" kern="1200">
        <a:solidFill>
          <a:schemeClr val="tx1"/>
        </a:solidFill>
        <a:latin typeface="HelveticaNeue Medium"/>
        <a:ea typeface="+mn-ea"/>
        <a:cs typeface="+mn-cs"/>
      </a:defRPr>
    </a:lvl2pPr>
    <a:lvl3pPr marL="914400" algn="l" defTabSz="457200" rtl="0" eaLnBrk="1" latinLnBrk="0" hangingPunct="1">
      <a:defRPr sz="1200" kern="1200">
        <a:solidFill>
          <a:schemeClr val="tx1"/>
        </a:solidFill>
        <a:latin typeface="HelveticaNeue Medium"/>
        <a:ea typeface="+mn-ea"/>
        <a:cs typeface="+mn-cs"/>
      </a:defRPr>
    </a:lvl3pPr>
    <a:lvl4pPr marL="1371600" algn="l" defTabSz="457200" rtl="0" eaLnBrk="1" latinLnBrk="0" hangingPunct="1">
      <a:defRPr sz="1200" kern="1200">
        <a:solidFill>
          <a:schemeClr val="tx1"/>
        </a:solidFill>
        <a:latin typeface="HelveticaNeue Medium"/>
        <a:ea typeface="+mn-ea"/>
        <a:cs typeface="+mn-cs"/>
      </a:defRPr>
    </a:lvl4pPr>
    <a:lvl5pPr marL="1828800" algn="l" defTabSz="457200" rtl="0" eaLnBrk="1" latinLnBrk="0" hangingPunct="1">
      <a:defRPr sz="1200" kern="1200">
        <a:solidFill>
          <a:schemeClr val="tx1"/>
        </a:solidFill>
        <a:latin typeface="HelveticaNeue Medium"/>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cion_V1">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0" y="2859314"/>
            <a:ext cx="8204200" cy="3679372"/>
          </a:xfrm>
          <a:prstGeom prst="rect">
            <a:avLst/>
          </a:prstGeom>
        </p:spPr>
        <p:txBody>
          <a:bodyPr vert="horz" lIns="0" tIns="0" rIns="0" bIns="0" numCol="3"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importa poco a nuestro cuento; basta que en la narración </a:t>
            </a:r>
            <a:r>
              <a:rPr lang="es-ES" dirty="0" err="1" smtClean="0"/>
              <a:t>dél</a:t>
            </a:r>
            <a:r>
              <a:rPr lang="es-ES" dirty="0" smtClean="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smtClean="0"/>
              <a:t>hanegas</a:t>
            </a:r>
            <a:r>
              <a:rPr lang="es-ES" dirty="0" smtClean="0"/>
              <a:t> de tierra de sembradura, para comprar libros de caballerías en que leer; y así llevó a su casa todos los que estaban en las ventas, que vendió muchas </a:t>
            </a:r>
            <a:r>
              <a:rPr lang="es-ES" dirty="0" err="1" smtClean="0"/>
              <a:t>hanegas</a:t>
            </a:r>
            <a:r>
              <a:rPr lang="es-ES" dirty="0" smtClean="0"/>
              <a:t> de tierra.</a:t>
            </a:r>
          </a:p>
          <a:p>
            <a:pPr lvl="0"/>
            <a:endParaRPr lang="es-ES" dirty="0" smtClean="0"/>
          </a:p>
        </p:txBody>
      </p:sp>
      <p:sp>
        <p:nvSpPr>
          <p:cNvPr id="6" name="Título 5"/>
          <p:cNvSpPr>
            <a:spLocks noGrp="1"/>
          </p:cNvSpPr>
          <p:nvPr>
            <p:ph type="title" hasCustomPrompt="1"/>
          </p:nvPr>
        </p:nvSpPr>
        <p:spPr>
          <a:xfrm>
            <a:off x="455386" y="1405759"/>
            <a:ext cx="8218714"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smtClean="0"/>
              <a:t>Editar título</a:t>
            </a:r>
            <a:endParaRPr lang="es-ES" dirty="0"/>
          </a:p>
        </p:txBody>
      </p:sp>
      <p:sp>
        <p:nvSpPr>
          <p:cNvPr id="14" name="Marcador de texto 7"/>
          <p:cNvSpPr>
            <a:spLocks noGrp="1"/>
          </p:cNvSpPr>
          <p:nvPr>
            <p:ph type="body" sz="quarter" idx="14" hasCustomPrompt="1"/>
          </p:nvPr>
        </p:nvSpPr>
        <p:spPr>
          <a:xfrm>
            <a:off x="461963" y="1967153"/>
            <a:ext cx="8204200" cy="731790"/>
          </a:xfrm>
          <a:prstGeom prst="rect">
            <a:avLst/>
          </a:prstGeom>
        </p:spPr>
        <p:txBody>
          <a:bodyPr vert="horz"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smtClean="0"/>
              <a:t>En un página de </a:t>
            </a:r>
            <a:r>
              <a:rPr lang="es-ES_tradnl" noProof="0" dirty="0" err="1" smtClean="0"/>
              <a:t>SlideDoc</a:t>
            </a:r>
            <a:r>
              <a:rPr lang="es-ES_tradnl" noProof="0" dirty="0" smtClean="0"/>
              <a:t> tienen que predominar las </a:t>
            </a:r>
            <a:r>
              <a:rPr lang="es-ES_tradnl" noProof="0" dirty="0" err="1" smtClean="0"/>
              <a:t>lineas</a:t>
            </a:r>
            <a:r>
              <a:rPr lang="es-ES_tradnl" noProof="0" dirty="0" smtClean="0"/>
              <a:t> sencillas, frescas y elegantes que faciliten ante todo la lectura del documento. Pero, ¿qué es lo que tenemos que tener en cuenta de cara a la legibilidad?</a:t>
            </a:r>
            <a:endParaRPr lang="es-ES_tradnl" noProof="0" dirty="0"/>
          </a:p>
        </p:txBody>
      </p:sp>
      <p:sp>
        <p:nvSpPr>
          <p:cNvPr id="10"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Tree>
    <p:extLst>
      <p:ext uri="{BB962C8B-B14F-4D97-AF65-F5344CB8AC3E}">
        <p14:creationId xmlns:p14="http://schemas.microsoft.com/office/powerpoint/2010/main" val="12530414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o_3col">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0" y="559479"/>
            <a:ext cx="8204200" cy="5986464"/>
          </a:xfrm>
          <a:prstGeom prst="rect">
            <a:avLst/>
          </a:prstGeom>
        </p:spPr>
        <p:txBody>
          <a:bodyPr vert="horz" lIns="0" tIns="0" rIns="0" bIns="0" numCol="3"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importa poco a nuestro cuento; basta que en la narración </a:t>
            </a:r>
            <a:r>
              <a:rPr lang="es-ES" dirty="0" err="1" smtClean="0"/>
              <a:t>dél</a:t>
            </a:r>
            <a:r>
              <a:rPr lang="es-ES" dirty="0" smtClean="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smtClean="0"/>
              <a:t>hanegas</a:t>
            </a:r>
            <a:r>
              <a:rPr lang="es-ES" dirty="0" smtClean="0"/>
              <a:t> de tierra de sembradura, para comprar libros de caballerías en que leer; y así llevó a su casa todos. 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su casa.</a:t>
            </a:r>
          </a:p>
          <a:p>
            <a:pPr lvl="0"/>
            <a:endParaRPr lang="es-ES" dirty="0" smtClean="0"/>
          </a:p>
        </p:txBody>
      </p:sp>
      <p:sp>
        <p:nvSpPr>
          <p:cNvPr id="7"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Tree>
    <p:extLst>
      <p:ext uri="{BB962C8B-B14F-4D97-AF65-F5344CB8AC3E}">
        <p14:creationId xmlns:p14="http://schemas.microsoft.com/office/powerpoint/2010/main" val="1160736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_2col">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0" y="559479"/>
            <a:ext cx="8204200" cy="5986464"/>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importa poco a nuestro cuento; basta que en la narración </a:t>
            </a:r>
            <a:r>
              <a:rPr lang="es-ES" dirty="0" err="1" smtClean="0"/>
              <a:t>dél</a:t>
            </a:r>
            <a:r>
              <a:rPr lang="es-ES" dirty="0" smtClean="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smtClean="0"/>
              <a:t>hanegas</a:t>
            </a:r>
            <a:r>
              <a:rPr lang="es-ES" dirty="0" smtClean="0"/>
              <a:t> de tierra de sembradura, para comprar libros de caballerías en que leer; y así llevó a su casa todos. 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su casa.</a:t>
            </a:r>
          </a:p>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smtClean="0"/>
              <a:t>de la caza. Quieren decir que tenía el sobrenombre de Quijada o Quesada (que en esto hay alguna diferencia en los autores que </a:t>
            </a:r>
            <a:r>
              <a:rPr lang="es-ES" dirty="0" err="1" smtClean="0"/>
              <a:t>deste</a:t>
            </a:r>
            <a:r>
              <a:rPr lang="es-ES" dirty="0" smtClean="0"/>
              <a:t> caso escriben).</a:t>
            </a:r>
          </a:p>
          <a:p>
            <a:pPr lvl="0"/>
            <a:endParaRPr lang="es-ES" dirty="0" smtClean="0"/>
          </a:p>
        </p:txBody>
      </p:sp>
      <p:sp>
        <p:nvSpPr>
          <p:cNvPr id="3"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Tree>
    <p:extLst>
      <p:ext uri="{BB962C8B-B14F-4D97-AF65-F5344CB8AC3E}">
        <p14:creationId xmlns:p14="http://schemas.microsoft.com/office/powerpoint/2010/main" val="366467879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o_2col-1">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0" y="559479"/>
            <a:ext cx="5379357" cy="5986464"/>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importa poco a nuestro cuento; basta que en la narración </a:t>
            </a:r>
            <a:r>
              <a:rPr lang="es-ES" dirty="0" err="1" smtClean="0"/>
              <a:t>dél</a:t>
            </a:r>
            <a:r>
              <a:rPr lang="es-ES" dirty="0" smtClean="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smtClean="0"/>
              <a:t>hanegas</a:t>
            </a:r>
            <a:r>
              <a:rPr lang="es-ES" dirty="0" smtClean="0"/>
              <a:t> de tierra de sembradura, para comprar libros de caballerías en que leer; y así llevó a su casa todos. En un lugar de la Mancha, de cuyo nombre no quiero acordarme, no ha mucho tiempo que vivía un hidalgo de los de lanza en astillero, adarga antigua, rocín flaco y galgo corredor. Una olla de algo más vaca que carnero, salpicón las más noches.</a:t>
            </a:r>
          </a:p>
          <a:p>
            <a:pPr lvl="0"/>
            <a:endParaRPr lang="es-ES" dirty="0" smtClean="0"/>
          </a:p>
        </p:txBody>
      </p:sp>
      <p:sp>
        <p:nvSpPr>
          <p:cNvPr id="4"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
        <p:nvSpPr>
          <p:cNvPr id="6" name="Marcador de posición de imagen 2"/>
          <p:cNvSpPr>
            <a:spLocks noGrp="1"/>
          </p:cNvSpPr>
          <p:nvPr>
            <p:ph type="pic" sz="quarter" idx="16"/>
          </p:nvPr>
        </p:nvSpPr>
        <p:spPr>
          <a:xfrm>
            <a:off x="6110514"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804619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o_1-2col">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3293836" y="559479"/>
            <a:ext cx="5379357" cy="5986464"/>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importa poco a nuestro cuento; basta que en la narración </a:t>
            </a:r>
            <a:r>
              <a:rPr lang="es-ES" dirty="0" err="1" smtClean="0"/>
              <a:t>dél</a:t>
            </a:r>
            <a:r>
              <a:rPr lang="es-ES" dirty="0" smtClean="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smtClean="0"/>
              <a:t>hanegas</a:t>
            </a:r>
            <a:r>
              <a:rPr lang="es-ES" dirty="0" smtClean="0"/>
              <a:t> de tierra de sembradura, para comprar libros de caballerías en que leer; y así llevó a su casa todos. En un lugar de la Mancha, de cuyo nombre no quiero acordarme, no ha mucho tiempo que vivía un hidalgo de los de lanza en astillero, adarga antigua, rocín flaco y galgo corredor. Una olla de algo más vaca que carnero, salpicón las más noches.</a:t>
            </a:r>
          </a:p>
          <a:p>
            <a:pPr lvl="0"/>
            <a:endParaRPr lang="es-ES" dirty="0" smtClean="0"/>
          </a:p>
        </p:txBody>
      </p:sp>
      <p:sp>
        <p:nvSpPr>
          <p:cNvPr id="4" name="Marcador de texto 9"/>
          <p:cNvSpPr>
            <a:spLocks noGrp="1"/>
          </p:cNvSpPr>
          <p:nvPr>
            <p:ph type="body" sz="quarter" idx="15"/>
          </p:nvPr>
        </p:nvSpPr>
        <p:spPr>
          <a:xfrm>
            <a:off x="3293836"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
        <p:nvSpPr>
          <p:cNvPr id="6" name="Marcador de posición de imagen 2"/>
          <p:cNvSpPr>
            <a:spLocks noGrp="1"/>
          </p:cNvSpPr>
          <p:nvPr>
            <p:ph type="pic" sz="quarter" idx="16"/>
          </p:nvPr>
        </p:nvSpPr>
        <p:spPr>
          <a:xfrm>
            <a:off x="0"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115445190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o_1col-2">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1" y="559479"/>
            <a:ext cx="2563585" cy="5986464"/>
          </a:xfrm>
          <a:prstGeom prst="rect">
            <a:avLst/>
          </a:prstGeom>
        </p:spPr>
        <p:txBody>
          <a:bodyPr vert="horz" lIns="0" tIns="0" rIns="0" bIns="0" numCol="1"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a:t>
            </a:r>
          </a:p>
          <a:p>
            <a:pPr lvl="0"/>
            <a:endParaRPr lang="es-ES" dirty="0" smtClean="0"/>
          </a:p>
        </p:txBody>
      </p:sp>
      <p:sp>
        <p:nvSpPr>
          <p:cNvPr id="6" name="Marcador de posición de imagen 2"/>
          <p:cNvSpPr>
            <a:spLocks noGrp="1"/>
          </p:cNvSpPr>
          <p:nvPr>
            <p:ph type="pic" sz="quarter" idx="17"/>
          </p:nvPr>
        </p:nvSpPr>
        <p:spPr>
          <a:xfrm>
            <a:off x="3316515" y="0"/>
            <a:ext cx="5827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99721182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o_1-1col-1">
    <p:spTree>
      <p:nvGrpSpPr>
        <p:cNvPr id="1" name=""/>
        <p:cNvGrpSpPr/>
        <p:nvPr/>
      </p:nvGrpSpPr>
      <p:grpSpPr>
        <a:xfrm>
          <a:off x="0" y="0"/>
          <a:ext cx="0" cy="0"/>
          <a:chOff x="0" y="0"/>
          <a:chExt cx="0" cy="0"/>
        </a:xfrm>
      </p:grpSpPr>
      <p:sp>
        <p:nvSpPr>
          <p:cNvPr id="4" name="Marcador de texto 29"/>
          <p:cNvSpPr>
            <a:spLocks noGrp="1"/>
          </p:cNvSpPr>
          <p:nvPr>
            <p:ph type="body" sz="quarter" idx="12" hasCustomPrompt="1"/>
          </p:nvPr>
        </p:nvSpPr>
        <p:spPr>
          <a:xfrm>
            <a:off x="3292930" y="559479"/>
            <a:ext cx="2563585" cy="5986464"/>
          </a:xfrm>
          <a:prstGeom prst="rect">
            <a:avLst/>
          </a:prstGeom>
        </p:spPr>
        <p:txBody>
          <a:bodyPr vert="horz" lIns="0" tIns="0" rIns="0" bIns="0" numCol="1"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a:t>
            </a:r>
          </a:p>
          <a:p>
            <a:pPr lvl="0"/>
            <a:endParaRPr lang="es-ES" dirty="0" smtClean="0"/>
          </a:p>
        </p:txBody>
      </p:sp>
      <p:sp>
        <p:nvSpPr>
          <p:cNvPr id="7" name="Marcador de posición de imagen 2"/>
          <p:cNvSpPr>
            <a:spLocks noGrp="1"/>
          </p:cNvSpPr>
          <p:nvPr>
            <p:ph type="pic" sz="quarter" idx="17"/>
          </p:nvPr>
        </p:nvSpPr>
        <p:spPr>
          <a:xfrm>
            <a:off x="6110514"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
        <p:nvSpPr>
          <p:cNvPr id="9" name="Marcador de posición de imagen 2"/>
          <p:cNvSpPr>
            <a:spLocks noGrp="1"/>
          </p:cNvSpPr>
          <p:nvPr>
            <p:ph type="pic" sz="quarter" idx="16"/>
          </p:nvPr>
        </p:nvSpPr>
        <p:spPr>
          <a:xfrm>
            <a:off x="0"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21399517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o_2-1col">
    <p:spTree>
      <p:nvGrpSpPr>
        <p:cNvPr id="1" name=""/>
        <p:cNvGrpSpPr/>
        <p:nvPr/>
      </p:nvGrpSpPr>
      <p:grpSpPr>
        <a:xfrm>
          <a:off x="0" y="0"/>
          <a:ext cx="0" cy="0"/>
          <a:chOff x="0" y="0"/>
          <a:chExt cx="0" cy="0"/>
        </a:xfrm>
      </p:grpSpPr>
      <p:sp>
        <p:nvSpPr>
          <p:cNvPr id="4" name="Marcador de texto 29"/>
          <p:cNvSpPr>
            <a:spLocks noGrp="1"/>
          </p:cNvSpPr>
          <p:nvPr>
            <p:ph type="body" sz="quarter" idx="12" hasCustomPrompt="1"/>
          </p:nvPr>
        </p:nvSpPr>
        <p:spPr>
          <a:xfrm>
            <a:off x="6108928" y="559479"/>
            <a:ext cx="2563585" cy="5986464"/>
          </a:xfrm>
          <a:prstGeom prst="rect">
            <a:avLst/>
          </a:prstGeom>
        </p:spPr>
        <p:txBody>
          <a:bodyPr vert="horz" lIns="0" tIns="0" rIns="0" bIns="0" numCol="1"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a:t>
            </a:r>
          </a:p>
          <a:p>
            <a:pPr lvl="0"/>
            <a:endParaRPr lang="es-ES" dirty="0" smtClean="0"/>
          </a:p>
        </p:txBody>
      </p:sp>
      <p:sp>
        <p:nvSpPr>
          <p:cNvPr id="7" name="Marcador de posición de imagen 2"/>
          <p:cNvSpPr>
            <a:spLocks noGrp="1"/>
          </p:cNvSpPr>
          <p:nvPr>
            <p:ph type="pic" sz="quarter" idx="17"/>
          </p:nvPr>
        </p:nvSpPr>
        <p:spPr>
          <a:xfrm>
            <a:off x="0" y="0"/>
            <a:ext cx="5827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5485479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rejilla">
    <p:spTree>
      <p:nvGrpSpPr>
        <p:cNvPr id="1" name=""/>
        <p:cNvGrpSpPr/>
        <p:nvPr/>
      </p:nvGrpSpPr>
      <p:grpSpPr>
        <a:xfrm>
          <a:off x="0" y="0"/>
          <a:ext cx="0" cy="0"/>
          <a:chOff x="0" y="0"/>
          <a:chExt cx="0" cy="0"/>
        </a:xfrm>
      </p:grpSpPr>
      <p:pic>
        <p:nvPicPr>
          <p:cNvPr id="2" name="Imagen 1" descr="rejilla_-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2981" cy="6838950"/>
          </a:xfrm>
          <a:prstGeom prst="rect">
            <a:avLst/>
          </a:prstGeom>
        </p:spPr>
      </p:pic>
    </p:spTree>
    <p:extLst>
      <p:ext uri="{BB962C8B-B14F-4D97-AF65-F5344CB8AC3E}">
        <p14:creationId xmlns:p14="http://schemas.microsoft.com/office/powerpoint/2010/main" val="1789376348"/>
      </p:ext>
    </p:extLst>
  </p:cSld>
  <p:clrMapOvr>
    <a:masterClrMapping/>
  </p:clrMapOvr>
  <p:extLst mod="1">
    <p:ext uri="{DCECCB84-F9BA-43D5-87BE-67443E8EF086}">
      <p15:sldGuideLst xmlns:p15="http://schemas.microsoft.com/office/powerpoint/2012/main">
        <p15:guide id="1" orient="horz" pos="2154">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cion_V1b">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469900" y="4521187"/>
            <a:ext cx="8204200" cy="2032013"/>
          </a:xfrm>
          <a:prstGeom prst="rect">
            <a:avLst/>
          </a:prstGeom>
        </p:spPr>
        <p:txBody>
          <a:bodyPr vert="horz" lIns="0" tIns="0" rIns="0" bIns="0" numCol="3"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a:t>
            </a:r>
          </a:p>
        </p:txBody>
      </p:sp>
      <p:sp>
        <p:nvSpPr>
          <p:cNvPr id="6" name="Título 5"/>
          <p:cNvSpPr>
            <a:spLocks noGrp="1"/>
          </p:cNvSpPr>
          <p:nvPr>
            <p:ph type="title" hasCustomPrompt="1"/>
          </p:nvPr>
        </p:nvSpPr>
        <p:spPr>
          <a:xfrm>
            <a:off x="455386" y="3067632"/>
            <a:ext cx="8218714"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smtClean="0"/>
              <a:t>Editar título</a:t>
            </a:r>
            <a:endParaRPr lang="es-ES" dirty="0"/>
          </a:p>
        </p:txBody>
      </p:sp>
      <p:sp>
        <p:nvSpPr>
          <p:cNvPr id="14" name="Marcador de texto 7"/>
          <p:cNvSpPr>
            <a:spLocks noGrp="1"/>
          </p:cNvSpPr>
          <p:nvPr>
            <p:ph type="body" sz="quarter" idx="14" hasCustomPrompt="1"/>
          </p:nvPr>
        </p:nvSpPr>
        <p:spPr>
          <a:xfrm>
            <a:off x="461963" y="3629026"/>
            <a:ext cx="8204200" cy="731790"/>
          </a:xfrm>
          <a:prstGeom prst="rect">
            <a:avLst/>
          </a:prstGeom>
        </p:spPr>
        <p:txBody>
          <a:bodyPr vert="horz"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smtClean="0"/>
              <a:t>En un página de </a:t>
            </a:r>
            <a:r>
              <a:rPr lang="es-ES_tradnl" noProof="0" dirty="0" err="1" smtClean="0"/>
              <a:t>SlideDoc</a:t>
            </a:r>
            <a:r>
              <a:rPr lang="es-ES_tradnl" noProof="0" dirty="0" smtClean="0"/>
              <a:t> tienen que predominar las </a:t>
            </a:r>
            <a:r>
              <a:rPr lang="es-ES_tradnl" noProof="0" dirty="0" err="1" smtClean="0"/>
              <a:t>lineas</a:t>
            </a:r>
            <a:r>
              <a:rPr lang="es-ES_tradnl" noProof="0" dirty="0" smtClean="0"/>
              <a:t> sencillas, frescas y elegantes que faciliten ante todo la lectura del documento. Pero, ¿qué es lo que tenemos que tener en cuenta de cara a la legibilidad?</a:t>
            </a:r>
            <a:endParaRPr lang="es-ES_tradnl" noProof="0" dirty="0"/>
          </a:p>
        </p:txBody>
      </p:sp>
      <p:sp>
        <p:nvSpPr>
          <p:cNvPr id="7"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Tree>
    <p:extLst>
      <p:ext uri="{BB962C8B-B14F-4D97-AF65-F5344CB8AC3E}">
        <p14:creationId xmlns:p14="http://schemas.microsoft.com/office/powerpoint/2010/main" val="954366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cion_V1c">
    <p:spTree>
      <p:nvGrpSpPr>
        <p:cNvPr id="1" name=""/>
        <p:cNvGrpSpPr/>
        <p:nvPr/>
      </p:nvGrpSpPr>
      <p:grpSpPr>
        <a:xfrm>
          <a:off x="0" y="0"/>
          <a:ext cx="0" cy="0"/>
          <a:chOff x="0" y="0"/>
          <a:chExt cx="0" cy="0"/>
        </a:xfrm>
      </p:grpSpPr>
      <p:sp>
        <p:nvSpPr>
          <p:cNvPr id="6" name="Título 5"/>
          <p:cNvSpPr>
            <a:spLocks noGrp="1"/>
          </p:cNvSpPr>
          <p:nvPr>
            <p:ph type="title" hasCustomPrompt="1"/>
          </p:nvPr>
        </p:nvSpPr>
        <p:spPr>
          <a:xfrm>
            <a:off x="455386" y="1405759"/>
            <a:ext cx="5408385"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smtClean="0"/>
              <a:t>Editar título</a:t>
            </a:r>
            <a:endParaRPr lang="es-ES" dirty="0"/>
          </a:p>
        </p:txBody>
      </p:sp>
      <p:sp>
        <p:nvSpPr>
          <p:cNvPr id="14" name="Marcador de texto 7"/>
          <p:cNvSpPr>
            <a:spLocks noGrp="1"/>
          </p:cNvSpPr>
          <p:nvPr>
            <p:ph type="body" sz="quarter" idx="14" hasCustomPrompt="1"/>
          </p:nvPr>
        </p:nvSpPr>
        <p:spPr>
          <a:xfrm>
            <a:off x="461963" y="1967153"/>
            <a:ext cx="5401808" cy="731790"/>
          </a:xfrm>
          <a:prstGeom prst="rect">
            <a:avLst/>
          </a:prstGeom>
        </p:spPr>
        <p:txBody>
          <a:bodyPr vert="horz" wrap="square"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smtClean="0"/>
              <a:t>En un página de </a:t>
            </a:r>
            <a:r>
              <a:rPr lang="es-ES_tradnl" noProof="0" dirty="0" err="1" smtClean="0"/>
              <a:t>SlideDoc</a:t>
            </a:r>
            <a:r>
              <a:rPr lang="es-ES_tradnl" noProof="0" dirty="0" smtClean="0"/>
              <a:t> tienen que predominar las </a:t>
            </a:r>
            <a:r>
              <a:rPr lang="es-ES_tradnl" noProof="0" dirty="0" err="1" smtClean="0"/>
              <a:t>lineas</a:t>
            </a:r>
            <a:r>
              <a:rPr lang="es-ES_tradnl" noProof="0" dirty="0" smtClean="0"/>
              <a:t> sencillas, frescas y elegantes que faciliten ante todo la lectura del documento. Pero, ¿qué es lo que tenemos?</a:t>
            </a:r>
            <a:endParaRPr lang="es-ES_tradnl" noProof="0" dirty="0"/>
          </a:p>
        </p:txBody>
      </p:sp>
      <p:sp>
        <p:nvSpPr>
          <p:cNvPr id="8" name="Marcador de texto 29"/>
          <p:cNvSpPr>
            <a:spLocks noGrp="1"/>
          </p:cNvSpPr>
          <p:nvPr>
            <p:ph type="body" sz="quarter" idx="12" hasCustomPrompt="1"/>
          </p:nvPr>
        </p:nvSpPr>
        <p:spPr>
          <a:xfrm>
            <a:off x="469900" y="2852056"/>
            <a:ext cx="5379357" cy="3715657"/>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importa poco a nuestro cuento.</a:t>
            </a:r>
          </a:p>
          <a:p>
            <a:pPr lvl="0"/>
            <a:endParaRPr lang="es-ES" dirty="0" smtClean="0"/>
          </a:p>
        </p:txBody>
      </p:sp>
      <p:sp>
        <p:nvSpPr>
          <p:cNvPr id="9" name="Marcador de texto 29"/>
          <p:cNvSpPr>
            <a:spLocks noGrp="1"/>
          </p:cNvSpPr>
          <p:nvPr>
            <p:ph type="body" sz="quarter" idx="16" hasCustomPrompt="1"/>
          </p:nvPr>
        </p:nvSpPr>
        <p:spPr>
          <a:xfrm>
            <a:off x="6094413" y="1393370"/>
            <a:ext cx="2578100" cy="5246914"/>
          </a:xfrm>
          <a:prstGeom prst="rect">
            <a:avLst/>
          </a:prstGeom>
        </p:spPr>
        <p:txBody>
          <a:bodyPr vert="horz" lIns="0" tIns="0" rIns="0" bIns="0" numCol="1"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a:t>
            </a:r>
          </a:p>
        </p:txBody>
      </p:sp>
      <p:sp>
        <p:nvSpPr>
          <p:cNvPr id="10"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Tree>
    <p:extLst>
      <p:ext uri="{BB962C8B-B14F-4D97-AF65-F5344CB8AC3E}">
        <p14:creationId xmlns:p14="http://schemas.microsoft.com/office/powerpoint/2010/main" val="24510731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cion_V1c">
    <p:spTree>
      <p:nvGrpSpPr>
        <p:cNvPr id="1" name=""/>
        <p:cNvGrpSpPr/>
        <p:nvPr/>
      </p:nvGrpSpPr>
      <p:grpSpPr>
        <a:xfrm>
          <a:off x="0" y="0"/>
          <a:ext cx="0" cy="0"/>
          <a:chOff x="0" y="0"/>
          <a:chExt cx="0" cy="0"/>
        </a:xfrm>
      </p:grpSpPr>
      <p:sp>
        <p:nvSpPr>
          <p:cNvPr id="6" name="Título 5"/>
          <p:cNvSpPr>
            <a:spLocks noGrp="1"/>
          </p:cNvSpPr>
          <p:nvPr>
            <p:ph type="title" hasCustomPrompt="1"/>
          </p:nvPr>
        </p:nvSpPr>
        <p:spPr>
          <a:xfrm>
            <a:off x="455386" y="1405759"/>
            <a:ext cx="5408385"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smtClean="0"/>
              <a:t>Editar título</a:t>
            </a:r>
            <a:endParaRPr lang="es-ES" dirty="0"/>
          </a:p>
        </p:txBody>
      </p:sp>
      <p:sp>
        <p:nvSpPr>
          <p:cNvPr id="14" name="Marcador de texto 7"/>
          <p:cNvSpPr>
            <a:spLocks noGrp="1"/>
          </p:cNvSpPr>
          <p:nvPr>
            <p:ph type="body" sz="quarter" idx="14" hasCustomPrompt="1"/>
          </p:nvPr>
        </p:nvSpPr>
        <p:spPr>
          <a:xfrm>
            <a:off x="461963" y="1967153"/>
            <a:ext cx="5401808" cy="731790"/>
          </a:xfrm>
          <a:prstGeom prst="rect">
            <a:avLst/>
          </a:prstGeom>
        </p:spPr>
        <p:txBody>
          <a:bodyPr vert="horz" wrap="square"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smtClean="0"/>
              <a:t>En un página de </a:t>
            </a:r>
            <a:r>
              <a:rPr lang="es-ES_tradnl" noProof="0" dirty="0" err="1" smtClean="0"/>
              <a:t>SlideDoc</a:t>
            </a:r>
            <a:r>
              <a:rPr lang="es-ES_tradnl" noProof="0" dirty="0" smtClean="0"/>
              <a:t> tienen que predominar las </a:t>
            </a:r>
            <a:r>
              <a:rPr lang="es-ES_tradnl" noProof="0" dirty="0" err="1" smtClean="0"/>
              <a:t>lineas</a:t>
            </a:r>
            <a:r>
              <a:rPr lang="es-ES_tradnl" noProof="0" dirty="0" smtClean="0"/>
              <a:t> sencillas, frescas y elegantes que faciliten ante todo la lectura del documento. Pero, ¿qué es lo que tenemos?</a:t>
            </a:r>
            <a:endParaRPr lang="es-ES_tradnl" noProof="0" dirty="0"/>
          </a:p>
        </p:txBody>
      </p:sp>
      <p:sp>
        <p:nvSpPr>
          <p:cNvPr id="8" name="Marcador de texto 29"/>
          <p:cNvSpPr>
            <a:spLocks noGrp="1"/>
          </p:cNvSpPr>
          <p:nvPr>
            <p:ph type="body" sz="quarter" idx="12" hasCustomPrompt="1"/>
          </p:nvPr>
        </p:nvSpPr>
        <p:spPr>
          <a:xfrm>
            <a:off x="469900" y="2852056"/>
            <a:ext cx="5379357" cy="3715657"/>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importa poco a nuestro cuento.</a:t>
            </a:r>
          </a:p>
          <a:p>
            <a:pPr lvl="0"/>
            <a:endParaRPr lang="es-ES" dirty="0" smtClean="0"/>
          </a:p>
        </p:txBody>
      </p:sp>
      <p:sp>
        <p:nvSpPr>
          <p:cNvPr id="3" name="Marcador de posición de imagen 2"/>
          <p:cNvSpPr>
            <a:spLocks noGrp="1"/>
          </p:cNvSpPr>
          <p:nvPr>
            <p:ph type="pic" sz="quarter" idx="16"/>
          </p:nvPr>
        </p:nvSpPr>
        <p:spPr>
          <a:xfrm>
            <a:off x="6110514"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
        <p:nvSpPr>
          <p:cNvPr id="11"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Tree>
    <p:extLst>
      <p:ext uri="{BB962C8B-B14F-4D97-AF65-F5344CB8AC3E}">
        <p14:creationId xmlns:p14="http://schemas.microsoft.com/office/powerpoint/2010/main" val="862485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cion_V1c">
    <p:spTree>
      <p:nvGrpSpPr>
        <p:cNvPr id="1" name=""/>
        <p:cNvGrpSpPr/>
        <p:nvPr/>
      </p:nvGrpSpPr>
      <p:grpSpPr>
        <a:xfrm>
          <a:off x="0" y="0"/>
          <a:ext cx="0" cy="0"/>
          <a:chOff x="0" y="0"/>
          <a:chExt cx="0" cy="0"/>
        </a:xfrm>
      </p:grpSpPr>
      <p:sp>
        <p:nvSpPr>
          <p:cNvPr id="6" name="Título 5"/>
          <p:cNvSpPr>
            <a:spLocks noGrp="1"/>
          </p:cNvSpPr>
          <p:nvPr>
            <p:ph type="title" hasCustomPrompt="1"/>
          </p:nvPr>
        </p:nvSpPr>
        <p:spPr>
          <a:xfrm>
            <a:off x="3264128" y="1405759"/>
            <a:ext cx="5408385"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smtClean="0"/>
              <a:t>Editar título</a:t>
            </a:r>
            <a:endParaRPr lang="es-ES" dirty="0"/>
          </a:p>
        </p:txBody>
      </p:sp>
      <p:sp>
        <p:nvSpPr>
          <p:cNvPr id="14" name="Marcador de texto 7"/>
          <p:cNvSpPr>
            <a:spLocks noGrp="1"/>
          </p:cNvSpPr>
          <p:nvPr>
            <p:ph type="body" sz="quarter" idx="14" hasCustomPrompt="1"/>
          </p:nvPr>
        </p:nvSpPr>
        <p:spPr>
          <a:xfrm>
            <a:off x="3270705" y="1967153"/>
            <a:ext cx="5401808" cy="731790"/>
          </a:xfrm>
          <a:prstGeom prst="rect">
            <a:avLst/>
          </a:prstGeom>
        </p:spPr>
        <p:txBody>
          <a:bodyPr vert="horz" wrap="square"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smtClean="0"/>
              <a:t>En un página de </a:t>
            </a:r>
            <a:r>
              <a:rPr lang="es-ES_tradnl" noProof="0" dirty="0" err="1" smtClean="0"/>
              <a:t>SlideDoc</a:t>
            </a:r>
            <a:r>
              <a:rPr lang="es-ES_tradnl" noProof="0" dirty="0" smtClean="0"/>
              <a:t> tienen que predominar las </a:t>
            </a:r>
            <a:r>
              <a:rPr lang="es-ES_tradnl" noProof="0" dirty="0" err="1" smtClean="0"/>
              <a:t>lineas</a:t>
            </a:r>
            <a:r>
              <a:rPr lang="es-ES_tradnl" noProof="0" dirty="0" smtClean="0"/>
              <a:t> sencillas, frescas y elegantes que faciliten ante todo la lectura del documento. Pero, ¿qué es lo que tenemos?</a:t>
            </a:r>
            <a:endParaRPr lang="es-ES_tradnl" noProof="0" dirty="0"/>
          </a:p>
        </p:txBody>
      </p:sp>
      <p:sp>
        <p:nvSpPr>
          <p:cNvPr id="8" name="Marcador de texto 29"/>
          <p:cNvSpPr>
            <a:spLocks noGrp="1"/>
          </p:cNvSpPr>
          <p:nvPr>
            <p:ph type="body" sz="quarter" idx="12" hasCustomPrompt="1"/>
          </p:nvPr>
        </p:nvSpPr>
        <p:spPr>
          <a:xfrm>
            <a:off x="3278642" y="2852056"/>
            <a:ext cx="5379357" cy="3715657"/>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importa poco a nuestro cuento.</a:t>
            </a:r>
          </a:p>
          <a:p>
            <a:pPr lvl="0"/>
            <a:endParaRPr lang="es-ES" dirty="0" smtClean="0"/>
          </a:p>
        </p:txBody>
      </p:sp>
      <p:sp>
        <p:nvSpPr>
          <p:cNvPr id="17" name="Marcador de texto 9"/>
          <p:cNvSpPr>
            <a:spLocks noGrp="1"/>
          </p:cNvSpPr>
          <p:nvPr>
            <p:ph type="body" sz="quarter" idx="15"/>
          </p:nvPr>
        </p:nvSpPr>
        <p:spPr>
          <a:xfrm>
            <a:off x="3264128"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
        <p:nvSpPr>
          <p:cNvPr id="18" name="Marcador de posición de imagen 2"/>
          <p:cNvSpPr>
            <a:spLocks noGrp="1"/>
          </p:cNvSpPr>
          <p:nvPr>
            <p:ph type="pic" sz="quarter" idx="16"/>
          </p:nvPr>
        </p:nvSpPr>
        <p:spPr>
          <a:xfrm>
            <a:off x="0" y="0"/>
            <a:ext cx="3033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24496774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cion_V2">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3287486" y="1391245"/>
            <a:ext cx="5392964" cy="5053100"/>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importa poco a nuestro cuento; basta que en la narración </a:t>
            </a:r>
            <a:r>
              <a:rPr lang="es-ES" dirty="0" err="1" smtClean="0"/>
              <a:t>dél</a:t>
            </a:r>
            <a:r>
              <a:rPr lang="es-ES" dirty="0" smtClean="0"/>
              <a:t> no se salga un punto de la verdad. Es, pues, de saber, que este sobredicho hidalgo, los ratos que estaba ocioso (que eran los más del año) se daba a leer libros de caballerías con tanta afición y gusto, que olvidó casi de todo punto el ejercicio de la caza, y aun la administración de su hacienda; y llegó a tanto su curiosidad y desatino en esto, que vendió muchas </a:t>
            </a:r>
            <a:r>
              <a:rPr lang="es-ES" dirty="0" err="1" smtClean="0"/>
              <a:t>hanegas</a:t>
            </a:r>
            <a:r>
              <a:rPr lang="es-ES" dirty="0" smtClean="0"/>
              <a:t> de tierra, que vendió muchas </a:t>
            </a:r>
            <a:r>
              <a:rPr lang="es-ES" dirty="0" err="1" smtClean="0"/>
              <a:t>hanegas</a:t>
            </a:r>
            <a:r>
              <a:rPr lang="es-ES" dirty="0" smtClean="0"/>
              <a:t> de tierra.</a:t>
            </a:r>
          </a:p>
          <a:p>
            <a:pPr lvl="0"/>
            <a:endParaRPr lang="es-ES" dirty="0" smtClean="0"/>
          </a:p>
        </p:txBody>
      </p:sp>
      <p:sp>
        <p:nvSpPr>
          <p:cNvPr id="6" name="Título 5"/>
          <p:cNvSpPr>
            <a:spLocks noGrp="1"/>
          </p:cNvSpPr>
          <p:nvPr>
            <p:ph type="title" hasCustomPrompt="1"/>
          </p:nvPr>
        </p:nvSpPr>
        <p:spPr>
          <a:xfrm>
            <a:off x="455386" y="1405759"/>
            <a:ext cx="2614385" cy="1268039"/>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smtClean="0"/>
              <a:t>Editar título en dos líneas o tres</a:t>
            </a:r>
            <a:endParaRPr lang="es-ES" dirty="0"/>
          </a:p>
        </p:txBody>
      </p:sp>
      <p:sp>
        <p:nvSpPr>
          <p:cNvPr id="14" name="Marcador de texto 7"/>
          <p:cNvSpPr>
            <a:spLocks noGrp="1"/>
          </p:cNvSpPr>
          <p:nvPr>
            <p:ph type="body" sz="quarter" idx="14" hasCustomPrompt="1"/>
          </p:nvPr>
        </p:nvSpPr>
        <p:spPr>
          <a:xfrm>
            <a:off x="461963" y="2852529"/>
            <a:ext cx="2624256" cy="1926066"/>
          </a:xfrm>
          <a:prstGeom prst="rect">
            <a:avLst/>
          </a:prstGeom>
        </p:spPr>
        <p:txBody>
          <a:bodyPr vert="horz" wrap="square" lIns="0" tIns="0" rIns="0" bIns="0">
            <a:spAutoFit/>
          </a:bodyPr>
          <a:lstStyle>
            <a:lvl1pPr marL="0" indent="0">
              <a:lnSpc>
                <a:spcPct val="112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smtClean="0"/>
              <a:t>En un página de </a:t>
            </a:r>
            <a:r>
              <a:rPr lang="es-ES_tradnl" noProof="0" dirty="0" err="1" smtClean="0"/>
              <a:t>SlideDoc</a:t>
            </a:r>
            <a:r>
              <a:rPr lang="es-ES_tradnl" noProof="0" dirty="0" smtClean="0"/>
              <a:t> tienen que predominar las </a:t>
            </a:r>
            <a:r>
              <a:rPr lang="es-ES_tradnl" noProof="0" dirty="0" err="1" smtClean="0"/>
              <a:t>lineas</a:t>
            </a:r>
            <a:r>
              <a:rPr lang="es-ES_tradnl" noProof="0" dirty="0" smtClean="0"/>
              <a:t> sencillas, frescas y elegantes que faciliten ante todo la lectura del documento. Pero, ¿qué es lo que tenemos que tener en cuenta de cara a la legibilidad?</a:t>
            </a:r>
            <a:endParaRPr lang="es-ES_tradnl" noProof="0" dirty="0"/>
          </a:p>
        </p:txBody>
      </p:sp>
      <p:sp>
        <p:nvSpPr>
          <p:cNvPr id="9"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Tree>
    <p:extLst>
      <p:ext uri="{BB962C8B-B14F-4D97-AF65-F5344CB8AC3E}">
        <p14:creationId xmlns:p14="http://schemas.microsoft.com/office/powerpoint/2010/main" val="25321932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cion_V2">
    <p:spTree>
      <p:nvGrpSpPr>
        <p:cNvPr id="1" name=""/>
        <p:cNvGrpSpPr/>
        <p:nvPr/>
      </p:nvGrpSpPr>
      <p:grpSpPr>
        <a:xfrm>
          <a:off x="0" y="0"/>
          <a:ext cx="0" cy="0"/>
          <a:chOff x="0" y="0"/>
          <a:chExt cx="0" cy="0"/>
        </a:xfrm>
      </p:grpSpPr>
      <p:sp>
        <p:nvSpPr>
          <p:cNvPr id="6" name="Título 5"/>
          <p:cNvSpPr>
            <a:spLocks noGrp="1"/>
          </p:cNvSpPr>
          <p:nvPr>
            <p:ph type="title" hasCustomPrompt="1"/>
          </p:nvPr>
        </p:nvSpPr>
        <p:spPr>
          <a:xfrm>
            <a:off x="455386" y="1405759"/>
            <a:ext cx="2614385" cy="1268039"/>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smtClean="0"/>
              <a:t>Editar título en dos líneas o tres</a:t>
            </a:r>
            <a:endParaRPr lang="es-ES" dirty="0"/>
          </a:p>
        </p:txBody>
      </p:sp>
      <p:sp>
        <p:nvSpPr>
          <p:cNvPr id="14" name="Marcador de texto 7"/>
          <p:cNvSpPr>
            <a:spLocks noGrp="1"/>
          </p:cNvSpPr>
          <p:nvPr>
            <p:ph type="body" sz="quarter" idx="14" hasCustomPrompt="1"/>
          </p:nvPr>
        </p:nvSpPr>
        <p:spPr>
          <a:xfrm>
            <a:off x="461963" y="2852529"/>
            <a:ext cx="2624256" cy="1926066"/>
          </a:xfrm>
          <a:prstGeom prst="rect">
            <a:avLst/>
          </a:prstGeom>
        </p:spPr>
        <p:txBody>
          <a:bodyPr vert="horz" wrap="square" lIns="0" tIns="0" rIns="0" bIns="0">
            <a:spAutoFit/>
          </a:bodyPr>
          <a:lstStyle>
            <a:lvl1pPr marL="0" indent="0">
              <a:lnSpc>
                <a:spcPct val="112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smtClean="0"/>
              <a:t>En un página de </a:t>
            </a:r>
            <a:r>
              <a:rPr lang="es-ES_tradnl" noProof="0" dirty="0" err="1" smtClean="0"/>
              <a:t>SlideDoc</a:t>
            </a:r>
            <a:r>
              <a:rPr lang="es-ES_tradnl" noProof="0" dirty="0" smtClean="0"/>
              <a:t> tienen que predominar las </a:t>
            </a:r>
            <a:r>
              <a:rPr lang="es-ES_tradnl" noProof="0" dirty="0" err="1" smtClean="0"/>
              <a:t>lineas</a:t>
            </a:r>
            <a:r>
              <a:rPr lang="es-ES_tradnl" noProof="0" dirty="0" smtClean="0"/>
              <a:t> sencillas, frescas y elegantes que faciliten ante todo la lectura del documento. Pero, ¿qué es lo que tenemos que tener en cuenta de cara a la legibilidad?</a:t>
            </a:r>
            <a:endParaRPr lang="es-ES_tradnl" noProof="0" dirty="0"/>
          </a:p>
        </p:txBody>
      </p:sp>
      <p:sp>
        <p:nvSpPr>
          <p:cNvPr id="8" name="Marcador de texto 29"/>
          <p:cNvSpPr>
            <a:spLocks noGrp="1"/>
          </p:cNvSpPr>
          <p:nvPr>
            <p:ph type="body" sz="quarter" idx="17" hasCustomPrompt="1"/>
          </p:nvPr>
        </p:nvSpPr>
        <p:spPr>
          <a:xfrm>
            <a:off x="9354265" y="559479"/>
            <a:ext cx="2578100" cy="5986464"/>
          </a:xfrm>
          <a:prstGeom prst="rect">
            <a:avLst/>
          </a:prstGeom>
        </p:spPr>
        <p:txBody>
          <a:bodyPr vert="horz" lIns="0" tIns="0" rIns="0" bIns="0" numCol="1"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lvl="0"/>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a:t>
            </a:r>
            <a:r>
              <a:rPr lang="es-ES" dirty="0" err="1" smtClean="0"/>
              <a:t>ocín</a:t>
            </a:r>
            <a:r>
              <a:rPr lang="es-ES" dirty="0" smtClean="0"/>
              <a:t> flaco y galgo corredor. </a:t>
            </a:r>
          </a:p>
        </p:txBody>
      </p:sp>
      <p:sp>
        <p:nvSpPr>
          <p:cNvPr id="9" name="Marcador de texto 9"/>
          <p:cNvSpPr>
            <a:spLocks noGrp="1"/>
          </p:cNvSpPr>
          <p:nvPr>
            <p:ph type="body" sz="quarter" idx="15"/>
          </p:nvPr>
        </p:nvSpPr>
        <p:spPr>
          <a:xfrm>
            <a:off x="471037" y="189365"/>
            <a:ext cx="2615182"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
        <p:nvSpPr>
          <p:cNvPr id="10" name="Marcador de posición de imagen 2"/>
          <p:cNvSpPr>
            <a:spLocks noGrp="1"/>
          </p:cNvSpPr>
          <p:nvPr>
            <p:ph type="pic" sz="quarter" idx="18"/>
          </p:nvPr>
        </p:nvSpPr>
        <p:spPr>
          <a:xfrm>
            <a:off x="3316515" y="0"/>
            <a:ext cx="5827485" cy="6838950"/>
          </a:xfrm>
          <a:prstGeom prst="rect">
            <a:avLst/>
          </a:prstGeom>
        </p:spPr>
        <p:txBody>
          <a:bodyPr vert="horz"/>
          <a:lstStyle>
            <a:lvl1pPr marL="0" indent="0">
              <a:buNone/>
              <a:defRPr sz="1400" cap="all">
                <a:solidFill>
                  <a:schemeClr val="accent1"/>
                </a:solidFill>
                <a:latin typeface="HelveticaNeue Medium"/>
              </a:defRPr>
            </a:lvl1pPr>
          </a:lstStyle>
          <a:p>
            <a:endParaRPr lang="es-ES" dirty="0"/>
          </a:p>
        </p:txBody>
      </p:sp>
    </p:spTree>
    <p:extLst>
      <p:ext uri="{BB962C8B-B14F-4D97-AF65-F5344CB8AC3E}">
        <p14:creationId xmlns:p14="http://schemas.microsoft.com/office/powerpoint/2010/main" val="33212145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cion_V2b">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3287486" y="2859786"/>
            <a:ext cx="5392964" cy="3693414"/>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importa poco a nuestro cuento.</a:t>
            </a:r>
          </a:p>
          <a:p>
            <a:pPr lvl="0"/>
            <a:endParaRPr lang="es-ES" dirty="0" smtClean="0"/>
          </a:p>
        </p:txBody>
      </p:sp>
      <p:sp>
        <p:nvSpPr>
          <p:cNvPr id="6" name="Título 5"/>
          <p:cNvSpPr>
            <a:spLocks noGrp="1"/>
          </p:cNvSpPr>
          <p:nvPr>
            <p:ph type="title" hasCustomPrompt="1"/>
          </p:nvPr>
        </p:nvSpPr>
        <p:spPr>
          <a:xfrm>
            <a:off x="455386" y="1405759"/>
            <a:ext cx="2614385" cy="1268039"/>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smtClean="0"/>
              <a:t>Editar título en dos líneas o tres</a:t>
            </a:r>
            <a:endParaRPr lang="es-ES" dirty="0"/>
          </a:p>
        </p:txBody>
      </p:sp>
      <p:sp>
        <p:nvSpPr>
          <p:cNvPr id="7" name="Marcador de texto 7"/>
          <p:cNvSpPr>
            <a:spLocks noGrp="1"/>
          </p:cNvSpPr>
          <p:nvPr>
            <p:ph type="body" sz="quarter" idx="14" hasCustomPrompt="1"/>
          </p:nvPr>
        </p:nvSpPr>
        <p:spPr>
          <a:xfrm>
            <a:off x="461963" y="2852529"/>
            <a:ext cx="2624256" cy="1926066"/>
          </a:xfrm>
          <a:prstGeom prst="rect">
            <a:avLst/>
          </a:prstGeom>
        </p:spPr>
        <p:txBody>
          <a:bodyPr vert="horz" wrap="square" lIns="0" tIns="0" rIns="0" bIns="0">
            <a:spAutoFit/>
          </a:bodyPr>
          <a:lstStyle>
            <a:lvl1pPr marL="0" indent="0">
              <a:lnSpc>
                <a:spcPct val="112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smtClean="0"/>
              <a:t>En un página de </a:t>
            </a:r>
            <a:r>
              <a:rPr lang="es-ES_tradnl" noProof="0" dirty="0" err="1" smtClean="0"/>
              <a:t>SlideDoc</a:t>
            </a:r>
            <a:r>
              <a:rPr lang="es-ES_tradnl" noProof="0" dirty="0" smtClean="0"/>
              <a:t> tienen que predominar las </a:t>
            </a:r>
            <a:r>
              <a:rPr lang="es-ES_tradnl" noProof="0" dirty="0" err="1" smtClean="0"/>
              <a:t>lineas</a:t>
            </a:r>
            <a:r>
              <a:rPr lang="es-ES_tradnl" noProof="0" dirty="0" smtClean="0"/>
              <a:t> sencillas, frescas y elegantes que faciliten ante todo la lectura del documento. Pero, ¿qué es lo que tenemos que tener en cuenta de cara a la legibilidad?</a:t>
            </a:r>
            <a:endParaRPr lang="es-ES_tradnl" noProof="0" dirty="0"/>
          </a:p>
        </p:txBody>
      </p:sp>
      <p:sp>
        <p:nvSpPr>
          <p:cNvPr id="8"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Tree>
    <p:extLst>
      <p:ext uri="{BB962C8B-B14F-4D97-AF65-F5344CB8AC3E}">
        <p14:creationId xmlns:p14="http://schemas.microsoft.com/office/powerpoint/2010/main" val="27631746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cion_V2c">
    <p:spTree>
      <p:nvGrpSpPr>
        <p:cNvPr id="1" name=""/>
        <p:cNvGrpSpPr/>
        <p:nvPr/>
      </p:nvGrpSpPr>
      <p:grpSpPr>
        <a:xfrm>
          <a:off x="0" y="0"/>
          <a:ext cx="0" cy="0"/>
          <a:chOff x="0" y="0"/>
          <a:chExt cx="0" cy="0"/>
        </a:xfrm>
      </p:grpSpPr>
      <p:sp>
        <p:nvSpPr>
          <p:cNvPr id="30" name="Marcador de texto 29"/>
          <p:cNvSpPr>
            <a:spLocks noGrp="1"/>
          </p:cNvSpPr>
          <p:nvPr>
            <p:ph type="body" sz="quarter" idx="12" hasCustomPrompt="1"/>
          </p:nvPr>
        </p:nvSpPr>
        <p:spPr>
          <a:xfrm>
            <a:off x="3287486" y="2017960"/>
            <a:ext cx="5392964" cy="4448153"/>
          </a:xfrm>
          <a:prstGeom prst="rect">
            <a:avLst/>
          </a:prstGeom>
        </p:spPr>
        <p:txBody>
          <a:bodyPr vert="horz" lIns="0" tIns="0" rIns="0" bIns="0" numCol="2" spcCol="252000"/>
          <a:lstStyle>
            <a:lvl1pPr marL="0" marR="0" indent="0" algn="l" defTabSz="457200" rtl="0" eaLnBrk="1" fontAlgn="auto" latinLnBrk="0" hangingPunct="1">
              <a:lnSpc>
                <a:spcPct val="114000"/>
              </a:lnSpc>
              <a:spcBef>
                <a:spcPts val="0"/>
              </a:spcBef>
              <a:spcAft>
                <a:spcPts val="0"/>
              </a:spcAft>
              <a:buClrTx/>
              <a:buSzTx/>
              <a:buFont typeface="Arial"/>
              <a:buNone/>
              <a:tabLst/>
              <a:defRPr sz="1200" spc="0" baseline="0">
                <a:latin typeface="HelveticaNeue Medium"/>
              </a:defRPr>
            </a:lvl1pPr>
          </a:lstStyle>
          <a:p>
            <a:pPr marL="0" marR="0" lvl="0" indent="0" algn="l" defTabSz="457200" rtl="0" eaLnBrk="1" fontAlgn="auto" latinLnBrk="0" hangingPunct="1">
              <a:lnSpc>
                <a:spcPct val="114000"/>
              </a:lnSpc>
              <a:spcBef>
                <a:spcPts val="0"/>
              </a:spcBef>
              <a:spcAft>
                <a:spcPts val="0"/>
              </a:spcAft>
              <a:buClrTx/>
              <a:buSzTx/>
              <a:buFont typeface="Arial"/>
              <a:buNone/>
              <a:tabLst/>
              <a:defRPr/>
            </a:pPr>
            <a:r>
              <a:rPr lang="es-ES" dirty="0" smtClean="0"/>
              <a:t>En un lugar de la Mancha, de cuyo nombre no quiero acordarme, no ha mucho tiempo que vivía un hidalgo de los de lanza en astillero, adarga antigua, rocín flaco y galgo corredor. Una olla de algo más vaca que carnero, salpicón las más noches, duelos y quebrantos los sábados, lentejas los viernes, algún palomino de añadidura los domingos, consumían las tres partes de su hacienda. El resto </a:t>
            </a:r>
            <a:r>
              <a:rPr lang="es-ES" dirty="0" err="1" smtClean="0"/>
              <a:t>della</a:t>
            </a:r>
            <a:r>
              <a:rPr lang="es-ES" dirty="0" smtClean="0"/>
              <a:t> concluían sayo de velarte, calzas de velludo para las fiestas con sus pantuflos de lo mismo, los días de entre semana se honraba con su </a:t>
            </a:r>
            <a:r>
              <a:rPr lang="es-ES" dirty="0" err="1" smtClean="0"/>
              <a:t>vellori</a:t>
            </a:r>
            <a:r>
              <a:rPr lang="es-ES" dirty="0" smtClean="0"/>
              <a:t> de lo más fino. Tenía en su casa una ama que pasaba de los cuarenta, y una sobrina que no llegaba a los veinte, y un mozo de campo y plaza, que así ensillaba el rocín como tomaba la podadera. Frisaba la edad de nuestro hidalgo con los cincuenta años, era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 verosímiles se deja entender que se llama </a:t>
            </a:r>
            <a:r>
              <a:rPr lang="es-ES" dirty="0" err="1" smtClean="0"/>
              <a:t>Quijana</a:t>
            </a:r>
            <a:r>
              <a:rPr lang="es-ES" dirty="0" smtClean="0"/>
              <a:t>; pero esto importa poco a nuestro cuento de complexión recia, seco de carnes, enjuto de rostro; gran madrugador y amigo de la caza. Quieren decir que tenía el sobrenombre de Quijada o Quesada (que en esto hay alguna diferencia en los autores que </a:t>
            </a:r>
            <a:r>
              <a:rPr lang="es-ES" dirty="0" err="1" smtClean="0"/>
              <a:t>deste</a:t>
            </a:r>
            <a:r>
              <a:rPr lang="es-ES" dirty="0" smtClean="0"/>
              <a:t> caso escriben), aunque por conjeturas.</a:t>
            </a:r>
          </a:p>
        </p:txBody>
      </p:sp>
      <p:sp>
        <p:nvSpPr>
          <p:cNvPr id="7" name="Título 5"/>
          <p:cNvSpPr>
            <a:spLocks noGrp="1"/>
          </p:cNvSpPr>
          <p:nvPr>
            <p:ph type="title" hasCustomPrompt="1"/>
          </p:nvPr>
        </p:nvSpPr>
        <p:spPr>
          <a:xfrm>
            <a:off x="455386" y="1405759"/>
            <a:ext cx="8218714" cy="430887"/>
          </a:xfrm>
          <a:prstGeom prst="rect">
            <a:avLst/>
          </a:prstGeom>
        </p:spPr>
        <p:txBody>
          <a:bodyPr vert="horz" wrap="square" lIns="0" tIns="0" rIns="0" bIns="0">
            <a:spAutoFit/>
          </a:bodyPr>
          <a:lstStyle>
            <a:lvl1pPr>
              <a:lnSpc>
                <a:spcPct val="85000"/>
              </a:lnSpc>
              <a:defRPr sz="3200" b="0" i="0">
                <a:solidFill>
                  <a:schemeClr val="tx1"/>
                </a:solidFill>
                <a:latin typeface="HelveticaNeue Medium"/>
              </a:defRPr>
            </a:lvl1pPr>
          </a:lstStyle>
          <a:p>
            <a:r>
              <a:rPr lang="es-ES_tradnl" dirty="0" smtClean="0"/>
              <a:t>Editar título</a:t>
            </a:r>
            <a:endParaRPr lang="es-ES" dirty="0"/>
          </a:p>
        </p:txBody>
      </p:sp>
      <p:sp>
        <p:nvSpPr>
          <p:cNvPr id="8" name="Marcador de texto 7"/>
          <p:cNvSpPr>
            <a:spLocks noGrp="1"/>
          </p:cNvSpPr>
          <p:nvPr>
            <p:ph type="body" sz="quarter" idx="14" hasCustomPrompt="1"/>
          </p:nvPr>
        </p:nvSpPr>
        <p:spPr>
          <a:xfrm>
            <a:off x="461963" y="1996181"/>
            <a:ext cx="2586037" cy="1959818"/>
          </a:xfrm>
          <a:prstGeom prst="rect">
            <a:avLst/>
          </a:prstGeom>
        </p:spPr>
        <p:txBody>
          <a:bodyPr vert="horz" wrap="square" lIns="0" tIns="0" rIns="0" bIns="0">
            <a:spAutoFit/>
          </a:bodyPr>
          <a:lstStyle>
            <a:lvl1pPr marL="0" indent="0">
              <a:lnSpc>
                <a:spcPct val="114000"/>
              </a:lnSpc>
              <a:buNone/>
              <a:defRPr sz="1400" spc="0" baseline="0">
                <a:solidFill>
                  <a:schemeClr val="accent2"/>
                </a:solidFill>
                <a:latin typeface="HelveticaNeue Medium"/>
              </a:defRPr>
            </a:lvl1pPr>
            <a:lvl2pPr>
              <a:defRPr sz="1200" baseline="0">
                <a:latin typeface="Raleway"/>
              </a:defRPr>
            </a:lvl2pPr>
            <a:lvl3pPr>
              <a:defRPr sz="1200" baseline="0">
                <a:latin typeface="Raleway"/>
              </a:defRPr>
            </a:lvl3pPr>
            <a:lvl4pPr>
              <a:defRPr sz="1200" baseline="0">
                <a:latin typeface="Raleway"/>
              </a:defRPr>
            </a:lvl4pPr>
            <a:lvl5pPr>
              <a:defRPr sz="1200" baseline="0">
                <a:latin typeface="Raleway"/>
              </a:defRPr>
            </a:lvl5pPr>
          </a:lstStyle>
          <a:p>
            <a:pPr lvl="0"/>
            <a:r>
              <a:rPr lang="es-ES_tradnl" noProof="0" dirty="0" smtClean="0"/>
              <a:t>En un página de </a:t>
            </a:r>
            <a:r>
              <a:rPr lang="es-ES_tradnl" noProof="0" dirty="0" err="1" smtClean="0"/>
              <a:t>SlideDoc</a:t>
            </a:r>
            <a:r>
              <a:rPr lang="es-ES_tradnl" noProof="0" dirty="0" smtClean="0"/>
              <a:t> tienen que predominar las </a:t>
            </a:r>
            <a:r>
              <a:rPr lang="es-ES_tradnl" noProof="0" dirty="0" err="1" smtClean="0"/>
              <a:t>lineas</a:t>
            </a:r>
            <a:r>
              <a:rPr lang="es-ES_tradnl" noProof="0" dirty="0" smtClean="0"/>
              <a:t> sencillas, frescas y elegantes que faciliten ante todo la lectura del documento. Pero, ¿qué es lo que tenemos que tener en cuenta de cara a la legibilidad?</a:t>
            </a:r>
            <a:endParaRPr lang="es-ES_tradnl" noProof="0" dirty="0"/>
          </a:p>
        </p:txBody>
      </p:sp>
      <p:sp>
        <p:nvSpPr>
          <p:cNvPr id="10" name="Marcador de texto 9"/>
          <p:cNvSpPr>
            <a:spLocks noGrp="1"/>
          </p:cNvSpPr>
          <p:nvPr>
            <p:ph type="body" sz="quarter" idx="15"/>
          </p:nvPr>
        </p:nvSpPr>
        <p:spPr>
          <a:xfrm>
            <a:off x="471037" y="189365"/>
            <a:ext cx="4079194" cy="253319"/>
          </a:xfrm>
          <a:prstGeom prst="rect">
            <a:avLst/>
          </a:prstGeom>
        </p:spPr>
        <p:txBody>
          <a:bodyPr vert="horz" wrap="none" lIns="0" tIns="0" rIns="0" bIns="0"/>
          <a:lstStyle>
            <a:lvl1pPr marL="0" indent="0">
              <a:buNone/>
              <a:defRPr sz="700" cap="all">
                <a:solidFill>
                  <a:schemeClr val="accent2"/>
                </a:solidFill>
                <a:latin typeface="HelveticaNeue Medium"/>
              </a:defRPr>
            </a:lvl1pPr>
            <a:lvl2pPr>
              <a:defRPr sz="700" cap="all">
                <a:solidFill>
                  <a:schemeClr val="accent2"/>
                </a:solidFill>
                <a:latin typeface="Raleway"/>
              </a:defRPr>
            </a:lvl2pPr>
            <a:lvl3pPr>
              <a:defRPr sz="700" cap="all">
                <a:solidFill>
                  <a:schemeClr val="accent2"/>
                </a:solidFill>
                <a:latin typeface="Raleway"/>
              </a:defRPr>
            </a:lvl3pPr>
            <a:lvl4pPr>
              <a:defRPr sz="700" cap="all">
                <a:solidFill>
                  <a:schemeClr val="accent2"/>
                </a:solidFill>
                <a:latin typeface="Raleway"/>
              </a:defRPr>
            </a:lvl4pPr>
            <a:lvl5pPr>
              <a:defRPr sz="700" cap="all">
                <a:solidFill>
                  <a:schemeClr val="accent2"/>
                </a:solidFill>
                <a:latin typeface="Raleway"/>
              </a:defRPr>
            </a:lvl5pPr>
          </a:lstStyle>
          <a:p>
            <a:pPr lvl="0"/>
            <a:r>
              <a:rPr lang="es-ES_tradnl" dirty="0" smtClean="0"/>
              <a:t>Haga clic para modificar el estilo de texto del patrón</a:t>
            </a:r>
            <a:endParaRPr lang="es-ES" dirty="0"/>
          </a:p>
        </p:txBody>
      </p:sp>
    </p:spTree>
    <p:extLst>
      <p:ext uri="{BB962C8B-B14F-4D97-AF65-F5344CB8AC3E}">
        <p14:creationId xmlns:p14="http://schemas.microsoft.com/office/powerpoint/2010/main" val="16801221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560146"/>
      </p:ext>
    </p:extLst>
  </p:cSld>
  <p:clrMap bg1="lt1" tx1="dk1" bg2="lt2" tx2="dk2" accent1="accent1" accent2="accent2" accent3="accent3" accent4="accent4" accent5="accent5" accent6="accent6" hlink="hlink" folHlink="folHlink"/>
  <p:sldLayoutIdLst>
    <p:sldLayoutId id="2147483838" r:id="rId1"/>
    <p:sldLayoutId id="2147483881" r:id="rId2"/>
    <p:sldLayoutId id="2147483882" r:id="rId3"/>
    <p:sldLayoutId id="2147483887" r:id="rId4"/>
    <p:sldLayoutId id="2147483888" r:id="rId5"/>
    <p:sldLayoutId id="2147483876" r:id="rId6"/>
    <p:sldLayoutId id="2147483889" r:id="rId7"/>
    <p:sldLayoutId id="2147483883" r:id="rId8"/>
    <p:sldLayoutId id="2147483884" r:id="rId9"/>
    <p:sldLayoutId id="2147483874" r:id="rId10"/>
    <p:sldLayoutId id="2147483875" r:id="rId11"/>
    <p:sldLayoutId id="2147483877" r:id="rId12"/>
    <p:sldLayoutId id="2147483878" r:id="rId13"/>
    <p:sldLayoutId id="2147483879" r:id="rId14"/>
    <p:sldLayoutId id="2147483880" r:id="rId15"/>
    <p:sldLayoutId id="2147483886" r:id="rId16"/>
    <p:sldLayoutId id="2147483871" r:id="rId17"/>
  </p:sldLayoutIdLst>
  <p:timing>
    <p:tnLst>
      <p:par>
        <p:cTn id="1" dur="indefinite" restart="never" nodeType="tmRoot"/>
      </p:par>
    </p:tnLst>
  </p:timing>
  <p:txStyles>
    <p:titleStyle>
      <a:lvl1pPr algn="l" defTabSz="457200" rtl="0" eaLnBrk="1" latinLnBrk="0" hangingPunct="1">
        <a:spcBef>
          <a:spcPct val="0"/>
        </a:spcBef>
        <a:buNone/>
        <a:defRPr sz="4400" kern="1200" spc="-1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www.farmaindustria.es/"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prodigiosovolcan.com/" TargetMode="Externa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uc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4744" y="721158"/>
            <a:ext cx="10876077" cy="6117792"/>
          </a:xfrm>
          <a:prstGeom prst="rect">
            <a:avLst/>
          </a:prstGeom>
        </p:spPr>
      </p:pic>
      <p:pic>
        <p:nvPicPr>
          <p:cNvPr id="3" name="Imagen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8" y="0"/>
            <a:ext cx="9144000" cy="742148"/>
          </a:xfrm>
          <a:prstGeom prst="rect">
            <a:avLst/>
          </a:prstGeom>
        </p:spPr>
      </p:pic>
      <p:sp>
        <p:nvSpPr>
          <p:cNvPr id="2" name="CuadroTexto 1"/>
          <p:cNvSpPr txBox="1"/>
          <p:nvPr/>
        </p:nvSpPr>
        <p:spPr>
          <a:xfrm>
            <a:off x="1070954" y="1964430"/>
            <a:ext cx="6223255" cy="2105191"/>
          </a:xfrm>
          <a:prstGeom prst="rect">
            <a:avLst/>
          </a:prstGeom>
        </p:spPr>
        <p:txBody>
          <a:bodyPr vert="horz" wrap="square" lIns="0" tIns="0" rIns="0" bIns="0" rtlCol="0" anchor="t" anchorCtr="0">
            <a:spAutoFit/>
          </a:bodyPr>
          <a:lstStyle/>
          <a:p>
            <a:pPr>
              <a:lnSpc>
                <a:spcPct val="70000"/>
              </a:lnSpc>
            </a:pPr>
            <a:r>
              <a:rPr lang="es-ES_tradnl" sz="4800" dirty="0" smtClean="0">
                <a:solidFill>
                  <a:schemeClr val="bg1"/>
                </a:solidFill>
                <a:latin typeface="HelveticaNeue-BoldCond"/>
                <a:cs typeface="HelveticaNeue-BoldCond"/>
              </a:rPr>
              <a:t>EL </a:t>
            </a:r>
            <a:br>
              <a:rPr lang="es-ES_tradnl" sz="4800" dirty="0" smtClean="0">
                <a:solidFill>
                  <a:schemeClr val="bg1"/>
                </a:solidFill>
                <a:latin typeface="HelveticaNeue-BoldCond"/>
                <a:cs typeface="HelveticaNeue-BoldCond"/>
              </a:rPr>
            </a:br>
            <a:r>
              <a:rPr lang="es-ES_tradnl" sz="4800" dirty="0" smtClean="0">
                <a:solidFill>
                  <a:schemeClr val="bg1"/>
                </a:solidFill>
                <a:latin typeface="HelveticaNeue-BoldCond"/>
                <a:cs typeface="HelveticaNeue-BoldCond"/>
              </a:rPr>
              <a:t>VALOR</a:t>
            </a:r>
            <a:r>
              <a:rPr lang="es-ES_tradnl" sz="4800" dirty="0" smtClean="0">
                <a:solidFill>
                  <a:schemeClr val="bg1"/>
                </a:solidFill>
                <a:latin typeface="HelveticaNeue-Thin" pitchFamily="2" charset="0"/>
                <a:cs typeface="HelveticaNeue-BoldCond"/>
              </a:rPr>
              <a:t> </a:t>
            </a:r>
            <a:br>
              <a:rPr lang="es-ES_tradnl" sz="4800" dirty="0" smtClean="0">
                <a:solidFill>
                  <a:schemeClr val="bg1"/>
                </a:solidFill>
                <a:latin typeface="HelveticaNeue-Thin" pitchFamily="2" charset="0"/>
                <a:cs typeface="HelveticaNeue-BoldCond"/>
              </a:rPr>
            </a:br>
            <a:r>
              <a:rPr lang="es-ES_tradnl" sz="4800" dirty="0" smtClean="0">
                <a:solidFill>
                  <a:schemeClr val="bg1"/>
                </a:solidFill>
                <a:latin typeface="HelveticaNeue-Thin" pitchFamily="2" charset="0"/>
                <a:cs typeface="HelveticaNeue-UltraLight"/>
              </a:rPr>
              <a:t>DE LAS</a:t>
            </a:r>
          </a:p>
          <a:p>
            <a:pPr>
              <a:lnSpc>
                <a:spcPct val="70000"/>
              </a:lnSpc>
            </a:pPr>
            <a:r>
              <a:rPr lang="es-ES_tradnl" sz="4800" dirty="0" smtClean="0">
                <a:solidFill>
                  <a:schemeClr val="bg1"/>
                </a:solidFill>
                <a:latin typeface="HelveticaNeue-Thin" pitchFamily="2" charset="0"/>
                <a:cs typeface="HelveticaNeue-UltraLight"/>
              </a:rPr>
              <a:t>VACUNAS</a:t>
            </a:r>
            <a:endParaRPr lang="es-ES" sz="4800" dirty="0" smtClean="0">
              <a:solidFill>
                <a:schemeClr val="bg1"/>
              </a:solidFill>
              <a:latin typeface="HelveticaNeue-Thin" pitchFamily="2" charset="0"/>
              <a:cs typeface="HelveticaNeue-UltraLight"/>
            </a:endParaRPr>
          </a:p>
        </p:txBody>
      </p:sp>
      <p:sp>
        <p:nvSpPr>
          <p:cNvPr id="4" name="CuadroTexto 3"/>
          <p:cNvSpPr txBox="1"/>
          <p:nvPr/>
        </p:nvSpPr>
        <p:spPr>
          <a:xfrm>
            <a:off x="1070955" y="4237795"/>
            <a:ext cx="3400028" cy="692497"/>
          </a:xfrm>
          <a:prstGeom prst="rect">
            <a:avLst/>
          </a:prstGeom>
        </p:spPr>
        <p:txBody>
          <a:bodyPr vert="horz" wrap="square" lIns="0" tIns="0" rIns="0" bIns="0" rtlCol="0" anchor="t" anchorCtr="0">
            <a:spAutoFit/>
          </a:bodyPr>
          <a:lstStyle/>
          <a:p>
            <a:r>
              <a:rPr lang="es-ES_tradnl" sz="1500" dirty="0">
                <a:latin typeface="HelveticaNeue-Light" pitchFamily="2" charset="0"/>
                <a:cs typeface="HelveticaNeue-Thin"/>
              </a:rPr>
              <a:t>Hoy en día las vacunas evitan cerca de 3 millones de muertes cada año. Previenen 60 muertes por hora en todo el mundo.</a:t>
            </a:r>
            <a:endParaRPr lang="es-ES" sz="1500" dirty="0" smtClean="0">
              <a:latin typeface="HelveticaNeue-Light" pitchFamily="2" charset="0"/>
              <a:cs typeface="HelveticaNeue-Thin"/>
            </a:endParaRPr>
          </a:p>
        </p:txBody>
      </p:sp>
    </p:spTree>
    <p:extLst>
      <p:ext uri="{BB962C8B-B14F-4D97-AF65-F5344CB8AC3E}">
        <p14:creationId xmlns:p14="http://schemas.microsoft.com/office/powerpoint/2010/main" val="42016960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par>
                                <p:cTn id="7" presetID="42" presetClass="entr" presetSubtype="0" fill="hold" grpId="0" nodeType="withEffect">
                                  <p:stCondLst>
                                    <p:cond delay="1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ppt_x</p:attrName>
                                        </p:attrNameLst>
                                      </p:cBhvr>
                                      <p:tavLst>
                                        <p:tav tm="0">
                                          <p:val>
                                            <p:strVal val="#ppt_x"/>
                                          </p:val>
                                        </p:tav>
                                        <p:tav tm="100000">
                                          <p:val>
                                            <p:strVal val="#ppt_x"/>
                                          </p:val>
                                        </p:tav>
                                      </p:tavLst>
                                    </p:anim>
                                    <p:anim calcmode="lin" valueType="num">
                                      <p:cBhvr>
                                        <p:cTn id="11" dur="2000" fill="hold"/>
                                        <p:tgtEl>
                                          <p:spTgt spid="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repeatCount="indefinite" fill="hold" display="0">
                  <p:stCondLst>
                    <p:cond delay="indefinite"/>
                  </p:stCondLst>
                </p:cTn>
                <p:tgtEl>
                  <p:spTgt spid="5"/>
                </p:tgtEl>
              </p:cMediaNode>
            </p:video>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965199" y="620930"/>
            <a:ext cx="7836535" cy="6560645"/>
          </a:xfrm>
          <a:prstGeom prst="rect">
            <a:avLst/>
          </a:prstGeom>
        </p:spPr>
      </p:pic>
      <p:sp>
        <p:nvSpPr>
          <p:cNvPr id="29" name="Rectángulo 28"/>
          <p:cNvSpPr/>
          <p:nvPr/>
        </p:nvSpPr>
        <p:spPr>
          <a:xfrm>
            <a:off x="-1" y="-768"/>
            <a:ext cx="2895601"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5" name="CuadroTexto 34"/>
          <p:cNvSpPr txBox="1"/>
          <p:nvPr/>
        </p:nvSpPr>
        <p:spPr>
          <a:xfrm>
            <a:off x="304613" y="164200"/>
            <a:ext cx="4381980"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PREVENCIÓN DE ENFERMEDADES</a:t>
            </a:r>
            <a:endParaRPr lang="es-ES" sz="1300" dirty="0">
              <a:solidFill>
                <a:srgbClr val="FFFFFF"/>
              </a:solidFill>
              <a:latin typeface="HelveticaNeue-BoldCond"/>
              <a:cs typeface="HelveticaNeue-BoldCond"/>
            </a:endParaRPr>
          </a:p>
        </p:txBody>
      </p:sp>
      <p:sp>
        <p:nvSpPr>
          <p:cNvPr id="36" name="CuadroTexto 35"/>
          <p:cNvSpPr txBox="1"/>
          <p:nvPr/>
        </p:nvSpPr>
        <p:spPr>
          <a:xfrm>
            <a:off x="3586293" y="2171700"/>
            <a:ext cx="4836347" cy="2302168"/>
          </a:xfrm>
          <a:prstGeom prst="rect">
            <a:avLst/>
          </a:prstGeom>
        </p:spPr>
        <p:txBody>
          <a:bodyPr vert="horz" wrap="square" lIns="0" tIns="0" rIns="0" bIns="0" rtlCol="0" anchor="t" anchorCtr="0">
            <a:spAutoFit/>
          </a:bodyPr>
          <a:lstStyle/>
          <a:p>
            <a:pPr>
              <a:lnSpc>
                <a:spcPct val="90000"/>
              </a:lnSpc>
              <a:spcAft>
                <a:spcPts val="1200"/>
              </a:spcAft>
            </a:pPr>
            <a:r>
              <a:rPr lang="es-ES_tradnl" sz="4400" dirty="0" smtClean="0">
                <a:solidFill>
                  <a:schemeClr val="bg1"/>
                </a:solidFill>
                <a:latin typeface="HelveticaNeue-Thin"/>
                <a:cs typeface="HelveticaNeue-Thin"/>
              </a:rPr>
              <a:t>VIRUELA</a:t>
            </a:r>
            <a:endParaRPr lang="es-ES_tradnl" sz="2600" dirty="0">
              <a:solidFill>
                <a:schemeClr val="bg1"/>
              </a:solidFill>
              <a:latin typeface="HelveticaNeue-Thin"/>
              <a:cs typeface="HelveticaNeue-Thin"/>
            </a:endParaRPr>
          </a:p>
          <a:p>
            <a:pPr>
              <a:spcAft>
                <a:spcPts val="1200"/>
              </a:spcAft>
            </a:pPr>
            <a:r>
              <a:rPr lang="es-ES_tradnl" sz="2000" dirty="0" smtClean="0">
                <a:solidFill>
                  <a:schemeClr val="bg1"/>
                </a:solidFill>
                <a:latin typeface="HelveticaNeue-Thin"/>
                <a:cs typeface="HelveticaNeue-Thin"/>
              </a:rPr>
              <a:t>Es </a:t>
            </a:r>
            <a:r>
              <a:rPr lang="es-ES_tradnl" sz="2000" dirty="0">
                <a:solidFill>
                  <a:schemeClr val="bg1"/>
                </a:solidFill>
                <a:latin typeface="HelveticaNeue-Thin"/>
                <a:cs typeface="HelveticaNeue-Thin"/>
              </a:rPr>
              <a:t>la única enfermedad completamente erradicada de la naturaleza por el ser humano. Gracias a las campañas de vacunación, el último caso registrado de viruela data de 1977.</a:t>
            </a:r>
          </a:p>
        </p:txBody>
      </p:sp>
    </p:spTree>
    <p:extLst>
      <p:ext uri="{BB962C8B-B14F-4D97-AF65-F5344CB8AC3E}">
        <p14:creationId xmlns:p14="http://schemas.microsoft.com/office/powerpoint/2010/main" val="1981128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678473" y="624834"/>
            <a:ext cx="8133422" cy="6605555"/>
          </a:xfrm>
          <a:prstGeom prst="rect">
            <a:avLst/>
          </a:prstGeom>
        </p:spPr>
      </p:pic>
      <p:sp>
        <p:nvSpPr>
          <p:cNvPr id="29" name="Rectángulo 28"/>
          <p:cNvSpPr/>
          <p:nvPr/>
        </p:nvSpPr>
        <p:spPr>
          <a:xfrm>
            <a:off x="-1" y="-768"/>
            <a:ext cx="2895601"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5" name="CuadroTexto 34"/>
          <p:cNvSpPr txBox="1"/>
          <p:nvPr/>
        </p:nvSpPr>
        <p:spPr>
          <a:xfrm>
            <a:off x="304613" y="164200"/>
            <a:ext cx="4381980"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PREVENCIÓN DE ENFERMEDADES</a:t>
            </a:r>
            <a:endParaRPr lang="es-ES" sz="1300" dirty="0">
              <a:solidFill>
                <a:srgbClr val="FFFFFF"/>
              </a:solidFill>
              <a:latin typeface="HelveticaNeue-BoldCond"/>
              <a:cs typeface="HelveticaNeue-BoldCond"/>
            </a:endParaRPr>
          </a:p>
        </p:txBody>
      </p:sp>
      <p:sp>
        <p:nvSpPr>
          <p:cNvPr id="36" name="CuadroTexto 35"/>
          <p:cNvSpPr txBox="1"/>
          <p:nvPr/>
        </p:nvSpPr>
        <p:spPr>
          <a:xfrm>
            <a:off x="3586293" y="2171700"/>
            <a:ext cx="4562027" cy="3533275"/>
          </a:xfrm>
          <a:prstGeom prst="rect">
            <a:avLst/>
          </a:prstGeom>
        </p:spPr>
        <p:txBody>
          <a:bodyPr vert="horz" wrap="square" lIns="0" tIns="0" rIns="0" bIns="0" rtlCol="0" anchor="t" anchorCtr="0">
            <a:spAutoFit/>
          </a:bodyPr>
          <a:lstStyle/>
          <a:p>
            <a:pPr>
              <a:lnSpc>
                <a:spcPct val="90000"/>
              </a:lnSpc>
              <a:spcAft>
                <a:spcPts val="1200"/>
              </a:spcAft>
            </a:pPr>
            <a:r>
              <a:rPr lang="es-ES_tradnl" sz="4400" dirty="0" smtClean="0">
                <a:solidFill>
                  <a:schemeClr val="bg1"/>
                </a:solidFill>
                <a:latin typeface="HelveticaNeue-Thin"/>
                <a:cs typeface="HelveticaNeue-Thin"/>
              </a:rPr>
              <a:t>SARAMPIÓN</a:t>
            </a:r>
          </a:p>
          <a:p>
            <a:pPr>
              <a:spcAft>
                <a:spcPts val="1200"/>
              </a:spcAft>
            </a:pPr>
            <a:r>
              <a:rPr lang="es-ES_tradnl" sz="2000" dirty="0">
                <a:solidFill>
                  <a:schemeClr val="bg1"/>
                </a:solidFill>
                <a:latin typeface="HelveticaNeue-Thin"/>
                <a:cs typeface="HelveticaNeue-Thin"/>
              </a:rPr>
              <a:t>Entre 2000 y 2012 la vacuna ha evitado 13,8 millones de muertes. La vacunación rutinaria y las complementarias llegaron a 145 millones de niños en 2012, disminuyendo un 77% la incidencia anual, de 146 a 33 millones de afectados. Las muertes anuales estimadas se redujeron de 542.000 a 122.000, sobre todo en niños menores de 5 años.</a:t>
            </a:r>
          </a:p>
        </p:txBody>
      </p:sp>
    </p:spTree>
    <p:extLst>
      <p:ext uri="{BB962C8B-B14F-4D97-AF65-F5344CB8AC3E}">
        <p14:creationId xmlns:p14="http://schemas.microsoft.com/office/powerpoint/2010/main" val="40456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1026160" y="624834"/>
            <a:ext cx="7785735" cy="6620160"/>
          </a:xfrm>
          <a:prstGeom prst="rect">
            <a:avLst/>
          </a:prstGeom>
        </p:spPr>
      </p:pic>
      <p:sp>
        <p:nvSpPr>
          <p:cNvPr id="29" name="Rectángulo 28"/>
          <p:cNvSpPr/>
          <p:nvPr/>
        </p:nvSpPr>
        <p:spPr>
          <a:xfrm>
            <a:off x="-1" y="-768"/>
            <a:ext cx="2895601"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5" name="CuadroTexto 34"/>
          <p:cNvSpPr txBox="1"/>
          <p:nvPr/>
        </p:nvSpPr>
        <p:spPr>
          <a:xfrm>
            <a:off x="304613" y="164200"/>
            <a:ext cx="4381980"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PREVENCIÓN DE ENFERMEDADES</a:t>
            </a:r>
            <a:endParaRPr lang="es-ES" sz="1300" dirty="0">
              <a:solidFill>
                <a:srgbClr val="FFFFFF"/>
              </a:solidFill>
              <a:latin typeface="HelveticaNeue-BoldCond"/>
              <a:cs typeface="HelveticaNeue-BoldCond"/>
            </a:endParaRPr>
          </a:p>
        </p:txBody>
      </p:sp>
      <p:sp>
        <p:nvSpPr>
          <p:cNvPr id="36" name="CuadroTexto 35"/>
          <p:cNvSpPr txBox="1"/>
          <p:nvPr/>
        </p:nvSpPr>
        <p:spPr>
          <a:xfrm>
            <a:off x="3586293" y="2171700"/>
            <a:ext cx="4562027" cy="2707408"/>
          </a:xfrm>
          <a:prstGeom prst="rect">
            <a:avLst/>
          </a:prstGeom>
        </p:spPr>
        <p:txBody>
          <a:bodyPr vert="horz" wrap="square" lIns="0" tIns="0" rIns="0" bIns="0" rtlCol="0" anchor="t" anchorCtr="0">
            <a:spAutoFit/>
          </a:bodyPr>
          <a:lstStyle/>
          <a:p>
            <a:pPr>
              <a:lnSpc>
                <a:spcPct val="90000"/>
              </a:lnSpc>
              <a:spcAft>
                <a:spcPts val="1200"/>
              </a:spcAft>
            </a:pPr>
            <a:r>
              <a:rPr lang="es-ES_tradnl" sz="4400" dirty="0" smtClean="0">
                <a:solidFill>
                  <a:schemeClr val="bg1"/>
                </a:solidFill>
                <a:latin typeface="HelveticaNeue-Thin"/>
                <a:cs typeface="HelveticaNeue-Thin"/>
              </a:rPr>
              <a:t>VPH</a:t>
            </a:r>
          </a:p>
          <a:p>
            <a:pPr>
              <a:lnSpc>
                <a:spcPct val="90000"/>
              </a:lnSpc>
              <a:spcAft>
                <a:spcPts val="1200"/>
              </a:spcAft>
            </a:pPr>
            <a:r>
              <a:rPr lang="es-ES_tradnl" sz="2000" dirty="0" smtClean="0">
                <a:solidFill>
                  <a:schemeClr val="bg1"/>
                </a:solidFill>
                <a:latin typeface="HelveticaNeue-Thin"/>
                <a:cs typeface="HelveticaNeue-Thin"/>
              </a:rPr>
              <a:t>El </a:t>
            </a:r>
            <a:r>
              <a:rPr lang="es-ES_tradnl" sz="2000" dirty="0">
                <a:solidFill>
                  <a:schemeClr val="bg1"/>
                </a:solidFill>
                <a:latin typeface="HelveticaNeue-Thin"/>
                <a:cs typeface="HelveticaNeue-Thin"/>
              </a:rPr>
              <a:t>uso masivo de la vacuna contra el VPH (Virus del Papiloma Humano) reduce hasta en un 84% las posibilidades de desarrollar la enfermedad en un periodo de cuatro años. El 85% de los tumores de cuello de útero provocados por este virus se dan en los países desarrollados.</a:t>
            </a:r>
          </a:p>
        </p:txBody>
      </p:sp>
    </p:spTree>
    <p:extLst>
      <p:ext uri="{BB962C8B-B14F-4D97-AF65-F5344CB8AC3E}">
        <p14:creationId xmlns:p14="http://schemas.microsoft.com/office/powerpoint/2010/main" val="132818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950298" y="624834"/>
            <a:ext cx="7861915" cy="6620159"/>
          </a:xfrm>
          <a:prstGeom prst="rect">
            <a:avLst/>
          </a:prstGeom>
        </p:spPr>
      </p:pic>
      <p:sp>
        <p:nvSpPr>
          <p:cNvPr id="29" name="Rectángulo 28"/>
          <p:cNvSpPr/>
          <p:nvPr/>
        </p:nvSpPr>
        <p:spPr>
          <a:xfrm>
            <a:off x="-1" y="-768"/>
            <a:ext cx="2895601"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5" name="CuadroTexto 34"/>
          <p:cNvSpPr txBox="1"/>
          <p:nvPr/>
        </p:nvSpPr>
        <p:spPr>
          <a:xfrm>
            <a:off x="304613" y="164200"/>
            <a:ext cx="4381980"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PREVENCIÓN DE ENFERMEDADES</a:t>
            </a:r>
            <a:endParaRPr lang="es-ES" sz="1300" dirty="0">
              <a:solidFill>
                <a:srgbClr val="FFFFFF"/>
              </a:solidFill>
              <a:latin typeface="HelveticaNeue-BoldCond"/>
              <a:cs typeface="HelveticaNeue-BoldCond"/>
            </a:endParaRPr>
          </a:p>
        </p:txBody>
      </p:sp>
      <p:sp>
        <p:nvSpPr>
          <p:cNvPr id="36" name="CuadroTexto 35"/>
          <p:cNvSpPr txBox="1"/>
          <p:nvPr/>
        </p:nvSpPr>
        <p:spPr>
          <a:xfrm>
            <a:off x="3586293" y="2171700"/>
            <a:ext cx="3688267" cy="3261406"/>
          </a:xfrm>
          <a:prstGeom prst="rect">
            <a:avLst/>
          </a:prstGeom>
        </p:spPr>
        <p:txBody>
          <a:bodyPr vert="horz" wrap="square" lIns="0" tIns="0" rIns="0" bIns="0" rtlCol="0" anchor="t" anchorCtr="0">
            <a:spAutoFit/>
          </a:bodyPr>
          <a:lstStyle/>
          <a:p>
            <a:pPr>
              <a:lnSpc>
                <a:spcPct val="90000"/>
              </a:lnSpc>
              <a:spcAft>
                <a:spcPts val="1200"/>
              </a:spcAft>
            </a:pPr>
            <a:r>
              <a:rPr lang="es-ES_tradnl" sz="4400" dirty="0">
                <a:solidFill>
                  <a:schemeClr val="bg1"/>
                </a:solidFill>
                <a:latin typeface="HelveticaNeue-Thin"/>
                <a:cs typeface="HelveticaNeue-Thin"/>
              </a:rPr>
              <a:t>POLIOMELITIS</a:t>
            </a:r>
          </a:p>
          <a:p>
            <a:pPr>
              <a:lnSpc>
                <a:spcPct val="90000"/>
              </a:lnSpc>
              <a:spcAft>
                <a:spcPts val="1200"/>
              </a:spcAft>
            </a:pPr>
            <a:r>
              <a:rPr lang="es-ES_tradnl" sz="2000" dirty="0" smtClean="0">
                <a:solidFill>
                  <a:schemeClr val="bg1"/>
                </a:solidFill>
                <a:latin typeface="HelveticaNeue-Thin"/>
                <a:cs typeface="HelveticaNeue-Thin"/>
              </a:rPr>
              <a:t>Gracias </a:t>
            </a:r>
            <a:r>
              <a:rPr lang="es-ES_tradnl" sz="2000" dirty="0">
                <a:solidFill>
                  <a:schemeClr val="bg1"/>
                </a:solidFill>
                <a:latin typeface="HelveticaNeue-Thin"/>
                <a:cs typeface="HelveticaNeue-Thin"/>
              </a:rPr>
              <a:t>a la vacuna ha disminuido su incidencia en un 99% -al límite de la erradicación-. A finales de los 80 aún había cientos de miles de muertes por polio en el mundo al año. En una década ese número se redujo radicalmente, y en los 90 se estabilizó en menos de 2.000 por año.</a:t>
            </a:r>
          </a:p>
        </p:txBody>
      </p:sp>
    </p:spTree>
    <p:extLst>
      <p:ext uri="{BB962C8B-B14F-4D97-AF65-F5344CB8AC3E}">
        <p14:creationId xmlns:p14="http://schemas.microsoft.com/office/powerpoint/2010/main" val="60566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873761" y="624834"/>
            <a:ext cx="7938452" cy="6633188"/>
          </a:xfrm>
          <a:prstGeom prst="rect">
            <a:avLst/>
          </a:prstGeom>
        </p:spPr>
      </p:pic>
      <p:sp>
        <p:nvSpPr>
          <p:cNvPr id="29" name="Rectángulo 28"/>
          <p:cNvSpPr/>
          <p:nvPr/>
        </p:nvSpPr>
        <p:spPr>
          <a:xfrm>
            <a:off x="-1" y="-768"/>
            <a:ext cx="2895601"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5" name="CuadroTexto 34"/>
          <p:cNvSpPr txBox="1"/>
          <p:nvPr/>
        </p:nvSpPr>
        <p:spPr>
          <a:xfrm>
            <a:off x="304613" y="164200"/>
            <a:ext cx="4381980"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PREVENCIÓN DE ENFERMEDADES</a:t>
            </a:r>
            <a:endParaRPr lang="es-ES" sz="1300" dirty="0">
              <a:solidFill>
                <a:srgbClr val="FFFFFF"/>
              </a:solidFill>
              <a:latin typeface="HelveticaNeue-BoldCond"/>
              <a:cs typeface="HelveticaNeue-BoldCond"/>
            </a:endParaRPr>
          </a:p>
        </p:txBody>
      </p:sp>
      <p:sp>
        <p:nvSpPr>
          <p:cNvPr id="36" name="CuadroTexto 35"/>
          <p:cNvSpPr txBox="1"/>
          <p:nvPr/>
        </p:nvSpPr>
        <p:spPr>
          <a:xfrm>
            <a:off x="3586293" y="2171700"/>
            <a:ext cx="3688267" cy="2707408"/>
          </a:xfrm>
          <a:prstGeom prst="rect">
            <a:avLst/>
          </a:prstGeom>
        </p:spPr>
        <p:txBody>
          <a:bodyPr vert="horz" wrap="square" lIns="0" tIns="0" rIns="0" bIns="0" rtlCol="0" anchor="t" anchorCtr="0">
            <a:spAutoFit/>
          </a:bodyPr>
          <a:lstStyle/>
          <a:p>
            <a:pPr>
              <a:lnSpc>
                <a:spcPct val="90000"/>
              </a:lnSpc>
              <a:spcAft>
                <a:spcPts val="1200"/>
              </a:spcAft>
            </a:pPr>
            <a:r>
              <a:rPr lang="es-ES_tradnl" sz="4400" dirty="0">
                <a:solidFill>
                  <a:schemeClr val="bg1"/>
                </a:solidFill>
                <a:latin typeface="HelveticaNeue-Thin"/>
                <a:cs typeface="HelveticaNeue-Thin"/>
              </a:rPr>
              <a:t>TETANOS</a:t>
            </a:r>
          </a:p>
          <a:p>
            <a:pPr>
              <a:lnSpc>
                <a:spcPct val="90000"/>
              </a:lnSpc>
              <a:spcAft>
                <a:spcPts val="1200"/>
              </a:spcAft>
            </a:pPr>
            <a:r>
              <a:rPr lang="es-ES_tradnl" sz="2000" dirty="0" smtClean="0">
                <a:solidFill>
                  <a:schemeClr val="bg1"/>
                </a:solidFill>
                <a:latin typeface="HelveticaNeue-Thin"/>
                <a:cs typeface="HelveticaNeue-Thin"/>
              </a:rPr>
              <a:t>La </a:t>
            </a:r>
            <a:r>
              <a:rPr lang="es-ES_tradnl" sz="2000" dirty="0">
                <a:solidFill>
                  <a:schemeClr val="bg1"/>
                </a:solidFill>
                <a:latin typeface="HelveticaNeue-Thin"/>
                <a:cs typeface="HelveticaNeue-Thin"/>
              </a:rPr>
              <a:t>vacuna antitetánica, administrada para evitar el tétanos materno y neonatal, e introducida en 103 países a finales de 2012, ha permitido la protección de aproximadamente un 81% de todos los recién nacidos.</a:t>
            </a:r>
          </a:p>
        </p:txBody>
      </p:sp>
    </p:spTree>
    <p:extLst>
      <p:ext uri="{BB962C8B-B14F-4D97-AF65-F5344CB8AC3E}">
        <p14:creationId xmlns:p14="http://schemas.microsoft.com/office/powerpoint/2010/main" val="221702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73761" y="624834"/>
            <a:ext cx="7938452" cy="6620456"/>
          </a:xfrm>
          <a:prstGeom prst="rect">
            <a:avLst/>
          </a:prstGeom>
        </p:spPr>
      </p:pic>
      <p:sp>
        <p:nvSpPr>
          <p:cNvPr id="29" name="Rectángulo 28"/>
          <p:cNvSpPr/>
          <p:nvPr/>
        </p:nvSpPr>
        <p:spPr>
          <a:xfrm>
            <a:off x="-1" y="-768"/>
            <a:ext cx="2895601"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5" name="CuadroTexto 34"/>
          <p:cNvSpPr txBox="1"/>
          <p:nvPr/>
        </p:nvSpPr>
        <p:spPr>
          <a:xfrm>
            <a:off x="304613" y="164200"/>
            <a:ext cx="4381980"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PREVENCIÓN DE ENFERMEDADES</a:t>
            </a:r>
            <a:endParaRPr lang="es-ES" sz="1300" dirty="0">
              <a:solidFill>
                <a:srgbClr val="FFFFFF"/>
              </a:solidFill>
              <a:latin typeface="HelveticaNeue-BoldCond"/>
              <a:cs typeface="HelveticaNeue-BoldCond"/>
            </a:endParaRPr>
          </a:p>
        </p:txBody>
      </p:sp>
      <p:sp>
        <p:nvSpPr>
          <p:cNvPr id="36" name="CuadroTexto 35"/>
          <p:cNvSpPr txBox="1"/>
          <p:nvPr/>
        </p:nvSpPr>
        <p:spPr>
          <a:xfrm>
            <a:off x="3586293" y="2171700"/>
            <a:ext cx="3982907" cy="3747693"/>
          </a:xfrm>
          <a:prstGeom prst="rect">
            <a:avLst/>
          </a:prstGeom>
        </p:spPr>
        <p:txBody>
          <a:bodyPr vert="horz" wrap="square" lIns="0" tIns="0" rIns="0" bIns="0" rtlCol="0" anchor="t" anchorCtr="0">
            <a:spAutoFit/>
          </a:bodyPr>
          <a:lstStyle/>
          <a:p>
            <a:pPr>
              <a:lnSpc>
                <a:spcPct val="90000"/>
              </a:lnSpc>
              <a:spcAft>
                <a:spcPts val="1200"/>
              </a:spcAft>
            </a:pPr>
            <a:r>
              <a:rPr lang="es-ES_tradnl" sz="4400" dirty="0">
                <a:solidFill>
                  <a:schemeClr val="bg1"/>
                </a:solidFill>
                <a:latin typeface="HelveticaNeue-Thin"/>
                <a:cs typeface="HelveticaNeue-Thin"/>
              </a:rPr>
              <a:t>NEUMOCOCO</a:t>
            </a:r>
          </a:p>
          <a:p>
            <a:pPr>
              <a:lnSpc>
                <a:spcPct val="90000"/>
              </a:lnSpc>
              <a:spcAft>
                <a:spcPts val="1200"/>
              </a:spcAft>
            </a:pPr>
            <a:r>
              <a:rPr lang="es-ES_tradnl" sz="4400" dirty="0">
                <a:solidFill>
                  <a:schemeClr val="bg1"/>
                </a:solidFill>
                <a:latin typeface="HelveticaNeue-Thin"/>
                <a:cs typeface="HelveticaNeue-Thin"/>
              </a:rPr>
              <a:t>Y DIARREA</a:t>
            </a:r>
          </a:p>
          <a:p>
            <a:pPr>
              <a:lnSpc>
                <a:spcPct val="90000"/>
              </a:lnSpc>
              <a:spcAft>
                <a:spcPts val="1200"/>
              </a:spcAft>
            </a:pPr>
            <a:r>
              <a:rPr lang="es-ES_tradnl" sz="2000" dirty="0" smtClean="0">
                <a:solidFill>
                  <a:schemeClr val="bg1"/>
                </a:solidFill>
                <a:latin typeface="HelveticaNeue-Thin"/>
                <a:cs typeface="HelveticaNeue-Thin"/>
              </a:rPr>
              <a:t>Recientemente </a:t>
            </a:r>
            <a:r>
              <a:rPr lang="es-ES_tradnl" sz="2000" dirty="0">
                <a:solidFill>
                  <a:schemeClr val="bg1"/>
                </a:solidFill>
                <a:latin typeface="HelveticaNeue-Thin"/>
                <a:cs typeface="HelveticaNeue-Thin"/>
              </a:rPr>
              <a:t>se han desarrollado nuevas vacunas contra la infección por neumococo y la diarrea por rotavirus, así como otras que evitan la aparición de enfermedades crónicas como la hepatitis B y el </a:t>
            </a:r>
            <a:r>
              <a:rPr lang="es-ES_tradnl" sz="2000" dirty="0" err="1">
                <a:solidFill>
                  <a:schemeClr val="bg1"/>
                </a:solidFill>
                <a:latin typeface="HelveticaNeue-Thin"/>
                <a:cs typeface="HelveticaNeue-Thin"/>
              </a:rPr>
              <a:t>herpesvirus</a:t>
            </a:r>
            <a:r>
              <a:rPr lang="es-ES_tradnl" sz="2000" dirty="0">
                <a:solidFill>
                  <a:schemeClr val="bg1"/>
                </a:solidFill>
                <a:latin typeface="HelveticaNeue-Thin"/>
                <a:cs typeface="HelveticaNeue-Thin"/>
              </a:rPr>
              <a:t>, agente etiológico del cáncer de cuello de útero.</a:t>
            </a:r>
          </a:p>
        </p:txBody>
      </p:sp>
    </p:spTree>
    <p:extLst>
      <p:ext uri="{BB962C8B-B14F-4D97-AF65-F5344CB8AC3E}">
        <p14:creationId xmlns:p14="http://schemas.microsoft.com/office/powerpoint/2010/main" val="133289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89280" y="624834"/>
            <a:ext cx="8206964" cy="6609686"/>
          </a:xfrm>
          <a:prstGeom prst="rect">
            <a:avLst/>
          </a:prstGeom>
        </p:spPr>
      </p:pic>
      <p:sp>
        <p:nvSpPr>
          <p:cNvPr id="29" name="Rectángulo 28"/>
          <p:cNvSpPr/>
          <p:nvPr/>
        </p:nvSpPr>
        <p:spPr>
          <a:xfrm>
            <a:off x="-1" y="-768"/>
            <a:ext cx="2895601"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5" name="CuadroTexto 34"/>
          <p:cNvSpPr txBox="1"/>
          <p:nvPr/>
        </p:nvSpPr>
        <p:spPr>
          <a:xfrm>
            <a:off x="304613" y="164200"/>
            <a:ext cx="4381980"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PREVENCIÓN DE ENFERMEDADES</a:t>
            </a:r>
            <a:endParaRPr lang="es-ES" sz="1300" dirty="0">
              <a:solidFill>
                <a:srgbClr val="FFFFFF"/>
              </a:solidFill>
              <a:latin typeface="HelveticaNeue-BoldCond"/>
              <a:cs typeface="HelveticaNeue-BoldCond"/>
            </a:endParaRPr>
          </a:p>
        </p:txBody>
      </p:sp>
      <p:sp>
        <p:nvSpPr>
          <p:cNvPr id="36" name="CuadroTexto 35"/>
          <p:cNvSpPr txBox="1"/>
          <p:nvPr/>
        </p:nvSpPr>
        <p:spPr>
          <a:xfrm>
            <a:off x="3586293" y="2171700"/>
            <a:ext cx="3393627" cy="2153410"/>
          </a:xfrm>
          <a:prstGeom prst="rect">
            <a:avLst/>
          </a:prstGeom>
        </p:spPr>
        <p:txBody>
          <a:bodyPr vert="horz" wrap="square" lIns="0" tIns="0" rIns="0" bIns="0" rtlCol="0" anchor="t" anchorCtr="0">
            <a:spAutoFit/>
          </a:bodyPr>
          <a:lstStyle/>
          <a:p>
            <a:pPr>
              <a:lnSpc>
                <a:spcPct val="90000"/>
              </a:lnSpc>
              <a:spcAft>
                <a:spcPts val="1200"/>
              </a:spcAft>
            </a:pPr>
            <a:r>
              <a:rPr lang="es-ES_tradnl" sz="4400" dirty="0">
                <a:solidFill>
                  <a:schemeClr val="bg1"/>
                </a:solidFill>
                <a:latin typeface="HelveticaNeue-Thin"/>
                <a:cs typeface="HelveticaNeue-Thin"/>
              </a:rPr>
              <a:t>GRIPE</a:t>
            </a:r>
          </a:p>
          <a:p>
            <a:pPr>
              <a:lnSpc>
                <a:spcPct val="90000"/>
              </a:lnSpc>
              <a:spcAft>
                <a:spcPts val="1200"/>
              </a:spcAft>
            </a:pPr>
            <a:r>
              <a:rPr lang="es-ES_tradnl" sz="2000" dirty="0" smtClean="0">
                <a:solidFill>
                  <a:schemeClr val="bg1"/>
                </a:solidFill>
                <a:latin typeface="HelveticaNeue-Thin"/>
                <a:cs typeface="HelveticaNeue-Thin"/>
              </a:rPr>
              <a:t>Por </a:t>
            </a:r>
            <a:r>
              <a:rPr lang="es-ES_tradnl" sz="2000" dirty="0">
                <a:solidFill>
                  <a:schemeClr val="bg1"/>
                </a:solidFill>
                <a:latin typeface="HelveticaNeue-Thin"/>
                <a:cs typeface="HelveticaNeue-Thin"/>
              </a:rPr>
              <a:t>cada euro invertido en la vacunación antigripal de las personas de edad avanzada se consiguen ahorros de 1,35€ en otros gastos médicos.</a:t>
            </a:r>
          </a:p>
        </p:txBody>
      </p:sp>
    </p:spTree>
    <p:extLst>
      <p:ext uri="{BB962C8B-B14F-4D97-AF65-F5344CB8AC3E}">
        <p14:creationId xmlns:p14="http://schemas.microsoft.com/office/powerpoint/2010/main" val="283830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04614" y="624833"/>
            <a:ext cx="8507600" cy="6606885"/>
          </a:xfrm>
          <a:prstGeom prst="rect">
            <a:avLst/>
          </a:prstGeom>
        </p:spPr>
      </p:pic>
      <p:sp>
        <p:nvSpPr>
          <p:cNvPr id="29" name="Rectángulo 28"/>
          <p:cNvSpPr/>
          <p:nvPr/>
        </p:nvSpPr>
        <p:spPr>
          <a:xfrm>
            <a:off x="-1" y="-768"/>
            <a:ext cx="2895601"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5" name="CuadroTexto 34"/>
          <p:cNvSpPr txBox="1"/>
          <p:nvPr/>
        </p:nvSpPr>
        <p:spPr>
          <a:xfrm>
            <a:off x="304613" y="164200"/>
            <a:ext cx="4381980"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PREVENCIÓN DE ENFERMEDADES</a:t>
            </a:r>
            <a:endParaRPr lang="es-ES" sz="1300" dirty="0">
              <a:solidFill>
                <a:srgbClr val="FFFFFF"/>
              </a:solidFill>
              <a:latin typeface="HelveticaNeue-BoldCond"/>
              <a:cs typeface="HelveticaNeue-BoldCond"/>
            </a:endParaRPr>
          </a:p>
        </p:txBody>
      </p:sp>
      <p:sp>
        <p:nvSpPr>
          <p:cNvPr id="36" name="CuadroTexto 35"/>
          <p:cNvSpPr txBox="1"/>
          <p:nvPr/>
        </p:nvSpPr>
        <p:spPr>
          <a:xfrm>
            <a:off x="3586293" y="2171700"/>
            <a:ext cx="4338507" cy="2707408"/>
          </a:xfrm>
          <a:prstGeom prst="rect">
            <a:avLst/>
          </a:prstGeom>
        </p:spPr>
        <p:txBody>
          <a:bodyPr vert="horz" wrap="square" lIns="0" tIns="0" rIns="0" bIns="0" rtlCol="0" anchor="t" anchorCtr="0">
            <a:spAutoFit/>
          </a:bodyPr>
          <a:lstStyle/>
          <a:p>
            <a:pPr>
              <a:lnSpc>
                <a:spcPct val="90000"/>
              </a:lnSpc>
              <a:spcAft>
                <a:spcPts val="1200"/>
              </a:spcAft>
            </a:pPr>
            <a:r>
              <a:rPr lang="es-ES_tradnl" sz="4400" dirty="0">
                <a:solidFill>
                  <a:schemeClr val="bg1"/>
                </a:solidFill>
                <a:latin typeface="HelveticaNeue-Thin"/>
                <a:cs typeface="HelveticaNeue-Thin"/>
              </a:rPr>
              <a:t>OTRAS</a:t>
            </a:r>
          </a:p>
          <a:p>
            <a:pPr>
              <a:lnSpc>
                <a:spcPct val="90000"/>
              </a:lnSpc>
              <a:spcAft>
                <a:spcPts val="1200"/>
              </a:spcAft>
            </a:pPr>
            <a:r>
              <a:rPr lang="es-ES_tradnl" sz="2000" dirty="0" smtClean="0">
                <a:solidFill>
                  <a:schemeClr val="bg1"/>
                </a:solidFill>
                <a:latin typeface="HelveticaNeue-Thin"/>
                <a:cs typeface="HelveticaNeue-Thin"/>
              </a:rPr>
              <a:t>Las </a:t>
            </a:r>
            <a:r>
              <a:rPr lang="es-ES_tradnl" sz="2000" dirty="0">
                <a:solidFill>
                  <a:schemeClr val="bg1"/>
                </a:solidFill>
                <a:latin typeface="HelveticaNeue-Thin"/>
                <a:cs typeface="HelveticaNeue-Thin"/>
              </a:rPr>
              <a:t>vacunas han reducido la enfermedad, discapacidad y la muerte ocasionadas por otras enfermedades como difteria, tosferina, infección por H. </a:t>
            </a:r>
            <a:r>
              <a:rPr lang="es-ES_tradnl" sz="2000" dirty="0" err="1">
                <a:solidFill>
                  <a:schemeClr val="bg1"/>
                </a:solidFill>
                <a:latin typeface="HelveticaNeue-Thin"/>
                <a:cs typeface="HelveticaNeue-Thin"/>
              </a:rPr>
              <a:t>influenzae</a:t>
            </a:r>
            <a:r>
              <a:rPr lang="es-ES_tradnl" sz="2000" dirty="0">
                <a:solidFill>
                  <a:schemeClr val="bg1"/>
                </a:solidFill>
                <a:latin typeface="HelveticaNeue-Thin"/>
                <a:cs typeface="HelveticaNeue-Thin"/>
              </a:rPr>
              <a:t> de tipo B (Hepatitis B) y meningitis epidémica por meningococo de tipo A.</a:t>
            </a:r>
          </a:p>
        </p:txBody>
      </p:sp>
    </p:spTree>
    <p:extLst>
      <p:ext uri="{BB962C8B-B14F-4D97-AF65-F5344CB8AC3E}">
        <p14:creationId xmlns:p14="http://schemas.microsoft.com/office/powerpoint/2010/main" val="392260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hinkstockPhotos-153988137.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 y="0"/>
            <a:ext cx="9144002" cy="6838950"/>
          </a:xfrm>
          <a:prstGeom prst="rect">
            <a:avLst/>
          </a:prstGeom>
        </p:spPr>
      </p:pic>
      <p:grpSp>
        <p:nvGrpSpPr>
          <p:cNvPr id="15" name="Agrupar 14"/>
          <p:cNvGrpSpPr/>
          <p:nvPr/>
        </p:nvGrpSpPr>
        <p:grpSpPr>
          <a:xfrm>
            <a:off x="2928914" y="2915074"/>
            <a:ext cx="6215086" cy="3923876"/>
            <a:chOff x="2928914" y="2915074"/>
            <a:chExt cx="6215086" cy="3923876"/>
          </a:xfrm>
        </p:grpSpPr>
        <p:sp>
          <p:nvSpPr>
            <p:cNvPr id="24" name="Rectángulo 23"/>
            <p:cNvSpPr/>
            <p:nvPr/>
          </p:nvSpPr>
          <p:spPr>
            <a:xfrm>
              <a:off x="2928914" y="3443549"/>
              <a:ext cx="6215086" cy="3395401"/>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1" name="CuadroTexto 30"/>
            <p:cNvSpPr txBox="1"/>
            <p:nvPr/>
          </p:nvSpPr>
          <p:spPr>
            <a:xfrm>
              <a:off x="3223367" y="3606109"/>
              <a:ext cx="5588846" cy="1154162"/>
            </a:xfrm>
            <a:prstGeom prst="rect">
              <a:avLst/>
            </a:prstGeom>
          </p:spPr>
          <p:txBody>
            <a:bodyPr vert="horz" wrap="square" lIns="0" tIns="0" rIns="0" bIns="0" rtlCol="0" anchor="t" anchorCtr="0">
              <a:spAutoFit/>
            </a:bodyPr>
            <a:lstStyle/>
            <a:p>
              <a:r>
                <a:rPr lang="es-ES_tradnl" sz="1500" dirty="0">
                  <a:latin typeface="HelveticaNeue-Light" pitchFamily="2" charset="0"/>
                  <a:cs typeface="HelveticaNeue-Thin"/>
                </a:rPr>
                <a:t>Para las personas no vacunadas que residan en la </a:t>
              </a:r>
            </a:p>
            <a:p>
              <a:r>
                <a:rPr lang="es-ES_tradnl" sz="1500" dirty="0">
                  <a:latin typeface="HelveticaNeue-Light" pitchFamily="2" charset="0"/>
                  <a:cs typeface="HelveticaNeue-Thin"/>
                </a:rPr>
                <a:t>misma comunidad que los vacunados. Se dan solo en </a:t>
              </a:r>
            </a:p>
            <a:p>
              <a:r>
                <a:rPr lang="es-ES_tradnl" sz="1500" dirty="0">
                  <a:latin typeface="HelveticaNeue-Light" pitchFamily="2" charset="0"/>
                  <a:cs typeface="HelveticaNeue-Thin"/>
                </a:rPr>
                <a:t>las vacunaciones que protegen frente a enfermedades infecciosas de reservorio humano y transmisión interhumana. Se diferencian en dos tipo de beneficios:</a:t>
              </a:r>
              <a:endParaRPr lang="es-ES" sz="1500" dirty="0">
                <a:latin typeface="HelveticaNeue-Light" pitchFamily="2" charset="0"/>
                <a:cs typeface="HelveticaNeue-Thin"/>
              </a:endParaRPr>
            </a:p>
          </p:txBody>
        </p:sp>
        <p:sp>
          <p:nvSpPr>
            <p:cNvPr id="20" name="Rectángulo 19"/>
            <p:cNvSpPr/>
            <p:nvPr/>
          </p:nvSpPr>
          <p:spPr>
            <a:xfrm>
              <a:off x="2928914" y="2915074"/>
              <a:ext cx="6215086" cy="5284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21" name="CuadroTexto 20"/>
            <p:cNvSpPr txBox="1"/>
            <p:nvPr/>
          </p:nvSpPr>
          <p:spPr>
            <a:xfrm>
              <a:off x="3223367" y="3080042"/>
              <a:ext cx="4381980"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INDIRECTOS</a:t>
              </a:r>
              <a:endParaRPr lang="es-ES" sz="1300" dirty="0">
                <a:solidFill>
                  <a:srgbClr val="FFFFFF"/>
                </a:solidFill>
                <a:latin typeface="HelveticaNeue-BoldCond"/>
                <a:cs typeface="HelveticaNeue-BoldCond"/>
              </a:endParaRPr>
            </a:p>
          </p:txBody>
        </p:sp>
        <p:sp>
          <p:nvSpPr>
            <p:cNvPr id="30" name="CuadroTexto 29"/>
            <p:cNvSpPr txBox="1"/>
            <p:nvPr/>
          </p:nvSpPr>
          <p:spPr>
            <a:xfrm>
              <a:off x="3223367" y="4900432"/>
              <a:ext cx="5588846" cy="477054"/>
            </a:xfrm>
            <a:prstGeom prst="rect">
              <a:avLst/>
            </a:prstGeom>
          </p:spPr>
          <p:txBody>
            <a:bodyPr vert="horz" wrap="square" lIns="0" tIns="0" rIns="0" bIns="0" rtlCol="0" anchor="t" anchorCtr="0">
              <a:spAutoFit/>
            </a:bodyPr>
            <a:lstStyle/>
            <a:p>
              <a:r>
                <a:rPr lang="es-ES_tradnl" sz="1600" dirty="0">
                  <a:solidFill>
                    <a:srgbClr val="1CA69B"/>
                  </a:solidFill>
                  <a:latin typeface="HelveticaNeue-BoldCond"/>
                  <a:cs typeface="HelveticaNeue-BoldCond"/>
                </a:rPr>
                <a:t>Inmunidad de </a:t>
              </a:r>
              <a:r>
                <a:rPr lang="es-ES_tradnl" sz="1600" dirty="0" smtClean="0">
                  <a:solidFill>
                    <a:srgbClr val="1CA69B"/>
                  </a:solidFill>
                  <a:latin typeface="HelveticaNeue-BoldCond"/>
                  <a:cs typeface="HelveticaNeue-BoldCond"/>
                </a:rPr>
                <a:t>rebaño</a:t>
              </a:r>
            </a:p>
            <a:p>
              <a:r>
                <a:rPr lang="es-ES_tradnl" sz="1500" dirty="0">
                  <a:latin typeface="HelveticaNeue-Light" pitchFamily="2" charset="0"/>
                  <a:cs typeface="HelveticaNeue-Thin"/>
                </a:rPr>
                <a:t>La adquieren por diseminación secundaria (vía fecal o aérea).</a:t>
              </a:r>
              <a:endParaRPr lang="es-ES" sz="1500" dirty="0">
                <a:latin typeface="HelveticaNeue-Light" pitchFamily="2" charset="0"/>
                <a:cs typeface="HelveticaNeue-Thin"/>
              </a:endParaRPr>
            </a:p>
          </p:txBody>
        </p:sp>
        <p:sp>
          <p:nvSpPr>
            <p:cNvPr id="32" name="CuadroTexto 31"/>
            <p:cNvSpPr txBox="1"/>
            <p:nvPr/>
          </p:nvSpPr>
          <p:spPr>
            <a:xfrm>
              <a:off x="3223367" y="5542169"/>
              <a:ext cx="5588846" cy="707886"/>
            </a:xfrm>
            <a:prstGeom prst="rect">
              <a:avLst/>
            </a:prstGeom>
          </p:spPr>
          <p:txBody>
            <a:bodyPr vert="horz" wrap="square" lIns="0" tIns="0" rIns="0" bIns="0" rtlCol="0" anchor="t" anchorCtr="0">
              <a:spAutoFit/>
            </a:bodyPr>
            <a:lstStyle/>
            <a:p>
              <a:r>
                <a:rPr lang="es-ES_tradnl" sz="1600" dirty="0">
                  <a:solidFill>
                    <a:srgbClr val="1CA69B"/>
                  </a:solidFill>
                  <a:latin typeface="HelveticaNeue-BoldCond"/>
                  <a:cs typeface="HelveticaNeue-BoldCond"/>
                </a:rPr>
                <a:t>Protección de rebaño</a:t>
              </a:r>
            </a:p>
            <a:p>
              <a:r>
                <a:rPr lang="es-ES_tradnl" sz="1500" dirty="0">
                  <a:latin typeface="HelveticaNeue-Light" pitchFamily="2" charset="0"/>
                  <a:cs typeface="HelveticaNeue-Thin"/>
                </a:rPr>
                <a:t>Se reduce la probabilidad de contacto o incluso se rompe la cadena de transmisión de la infección.</a:t>
              </a:r>
            </a:p>
          </p:txBody>
        </p:sp>
      </p:grpSp>
      <p:grpSp>
        <p:nvGrpSpPr>
          <p:cNvPr id="14" name="Agrupar 13"/>
          <p:cNvGrpSpPr/>
          <p:nvPr/>
        </p:nvGrpSpPr>
        <p:grpSpPr>
          <a:xfrm>
            <a:off x="0" y="2915074"/>
            <a:ext cx="4686593" cy="3923876"/>
            <a:chOff x="0" y="2915074"/>
            <a:chExt cx="4686593" cy="3923876"/>
          </a:xfrm>
        </p:grpSpPr>
        <p:sp>
          <p:nvSpPr>
            <p:cNvPr id="18" name="Rectángulo 17"/>
            <p:cNvSpPr/>
            <p:nvPr/>
          </p:nvSpPr>
          <p:spPr>
            <a:xfrm>
              <a:off x="0" y="2915074"/>
              <a:ext cx="2915921" cy="5284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19" name="CuadroTexto 18"/>
            <p:cNvSpPr txBox="1"/>
            <p:nvPr/>
          </p:nvSpPr>
          <p:spPr>
            <a:xfrm>
              <a:off x="304613" y="3080042"/>
              <a:ext cx="4381980"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DIRECTOS</a:t>
              </a:r>
              <a:endParaRPr lang="es-ES" sz="1300" dirty="0">
                <a:solidFill>
                  <a:srgbClr val="FFFFFF"/>
                </a:solidFill>
                <a:latin typeface="HelveticaNeue-BoldCond"/>
                <a:cs typeface="HelveticaNeue-BoldCond"/>
              </a:endParaRPr>
            </a:p>
          </p:txBody>
        </p:sp>
        <p:sp>
          <p:nvSpPr>
            <p:cNvPr id="23" name="Rectángulo 22"/>
            <p:cNvSpPr/>
            <p:nvPr/>
          </p:nvSpPr>
          <p:spPr>
            <a:xfrm>
              <a:off x="1" y="3443549"/>
              <a:ext cx="2915920" cy="3395401"/>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25" name="CuadroTexto 24"/>
            <p:cNvSpPr txBox="1"/>
            <p:nvPr/>
          </p:nvSpPr>
          <p:spPr>
            <a:xfrm>
              <a:off x="304613" y="4243346"/>
              <a:ext cx="2336987" cy="707886"/>
            </a:xfrm>
            <a:prstGeom prst="rect">
              <a:avLst/>
            </a:prstGeom>
          </p:spPr>
          <p:txBody>
            <a:bodyPr vert="horz" wrap="square" lIns="0" tIns="0" rIns="0" bIns="0" rtlCol="0" anchor="t" anchorCtr="0">
              <a:spAutoFit/>
            </a:bodyPr>
            <a:lstStyle/>
            <a:p>
              <a:r>
                <a:rPr lang="es-ES_tradnl" sz="1600" dirty="0">
                  <a:solidFill>
                    <a:srgbClr val="1CA69B"/>
                  </a:solidFill>
                  <a:latin typeface="HelveticaNeue-BoldCond"/>
                  <a:cs typeface="HelveticaNeue-BoldCond"/>
                </a:rPr>
                <a:t>Baja </a:t>
              </a:r>
              <a:r>
                <a:rPr lang="es-ES_tradnl" sz="1600" dirty="0" smtClean="0">
                  <a:solidFill>
                    <a:srgbClr val="1CA69B"/>
                  </a:solidFill>
                  <a:latin typeface="HelveticaNeue-BoldCond"/>
                  <a:cs typeface="HelveticaNeue-BoldCond"/>
                </a:rPr>
                <a:t>incidencia</a:t>
              </a:r>
            </a:p>
            <a:p>
              <a:r>
                <a:rPr lang="es-ES_tradnl" sz="1500" dirty="0">
                  <a:latin typeface="HelveticaNeue-Light" pitchFamily="2" charset="0"/>
                  <a:cs typeface="HelveticaNeue-Thin"/>
                </a:rPr>
                <a:t>de la enfermedad en los vacunados.</a:t>
              </a:r>
              <a:endParaRPr lang="es-ES" sz="1500" dirty="0">
                <a:latin typeface="HelveticaNeue-Light" pitchFamily="2" charset="0"/>
                <a:cs typeface="HelveticaNeue-Thin"/>
              </a:endParaRPr>
            </a:p>
          </p:txBody>
        </p:sp>
        <p:sp>
          <p:nvSpPr>
            <p:cNvPr id="26" name="CuadroTexto 25"/>
            <p:cNvSpPr txBox="1"/>
            <p:nvPr/>
          </p:nvSpPr>
          <p:spPr>
            <a:xfrm>
              <a:off x="304613" y="3606109"/>
              <a:ext cx="2723067" cy="461665"/>
            </a:xfrm>
            <a:prstGeom prst="rect">
              <a:avLst/>
            </a:prstGeom>
          </p:spPr>
          <p:txBody>
            <a:bodyPr vert="horz" wrap="square" lIns="0" tIns="0" rIns="0" bIns="0" rtlCol="0" anchor="t" anchorCtr="0">
              <a:spAutoFit/>
            </a:bodyPr>
            <a:lstStyle/>
            <a:p>
              <a:r>
                <a:rPr lang="es-ES_tradnl" sz="1500" dirty="0">
                  <a:latin typeface="HelveticaNeue-Light" pitchFamily="2" charset="0"/>
                  <a:cs typeface="HelveticaNeue-Thin"/>
                </a:rPr>
                <a:t>Para </a:t>
              </a:r>
              <a:r>
                <a:rPr lang="es-ES_tradnl" sz="1500" dirty="0" smtClean="0">
                  <a:latin typeface="HelveticaNeue-Light" pitchFamily="2" charset="0"/>
                  <a:cs typeface="HelveticaNeue-Thin"/>
                </a:rPr>
                <a:t>las</a:t>
              </a:r>
            </a:p>
            <a:p>
              <a:r>
                <a:rPr lang="es-ES_tradnl" sz="1500" dirty="0" smtClean="0">
                  <a:latin typeface="HelveticaNeue-Light" pitchFamily="2" charset="0"/>
                  <a:cs typeface="HelveticaNeue-Thin"/>
                </a:rPr>
                <a:t>vacunadas:</a:t>
              </a:r>
              <a:endParaRPr lang="es-ES" sz="1500" dirty="0">
                <a:latin typeface="HelveticaNeue-Light" pitchFamily="2" charset="0"/>
                <a:cs typeface="HelveticaNeue-Thin"/>
              </a:endParaRPr>
            </a:p>
          </p:txBody>
        </p:sp>
        <p:sp>
          <p:nvSpPr>
            <p:cNvPr id="28" name="CuadroTexto 27"/>
            <p:cNvSpPr txBox="1"/>
            <p:nvPr/>
          </p:nvSpPr>
          <p:spPr>
            <a:xfrm>
              <a:off x="304613" y="5066306"/>
              <a:ext cx="2438587" cy="938718"/>
            </a:xfrm>
            <a:prstGeom prst="rect">
              <a:avLst/>
            </a:prstGeom>
          </p:spPr>
          <p:txBody>
            <a:bodyPr vert="horz" wrap="square" lIns="0" tIns="0" rIns="0" bIns="0" rtlCol="0" anchor="t" anchorCtr="0">
              <a:spAutoFit/>
            </a:bodyPr>
            <a:lstStyle/>
            <a:p>
              <a:r>
                <a:rPr lang="es-ES_tradnl" sz="1600" dirty="0">
                  <a:solidFill>
                    <a:srgbClr val="1CA69B"/>
                  </a:solidFill>
                  <a:latin typeface="HelveticaNeue-BoldCond"/>
                  <a:cs typeface="HelveticaNeue-BoldCond"/>
                </a:rPr>
                <a:t>Disminuye la </a:t>
              </a:r>
              <a:r>
                <a:rPr lang="es-ES_tradnl" sz="1600" dirty="0" smtClean="0">
                  <a:solidFill>
                    <a:srgbClr val="1CA69B"/>
                  </a:solidFill>
                  <a:latin typeface="HelveticaNeue-BoldCond"/>
                  <a:cs typeface="HelveticaNeue-BoldCond"/>
                </a:rPr>
                <a:t>gravedad</a:t>
              </a:r>
            </a:p>
            <a:p>
              <a:r>
                <a:rPr lang="es-ES_tradnl" sz="1500" dirty="0">
                  <a:latin typeface="HelveticaNeue-Light" pitchFamily="2" charset="0"/>
                  <a:cs typeface="HelveticaNeue-Thin"/>
                </a:rPr>
                <a:t>de la enfermedad entre los vacunados que puedan contraer la enfermedad.</a:t>
              </a:r>
              <a:endParaRPr lang="es-ES" sz="1500" dirty="0">
                <a:latin typeface="HelveticaNeue-Light" pitchFamily="2" charset="0"/>
                <a:cs typeface="HelveticaNeue-Thin"/>
              </a:endParaRPr>
            </a:p>
          </p:txBody>
        </p:sp>
      </p:grpSp>
      <p:sp>
        <p:nvSpPr>
          <p:cNvPr id="29" name="Rectángulo 28"/>
          <p:cNvSpPr/>
          <p:nvPr/>
        </p:nvSpPr>
        <p:spPr>
          <a:xfrm>
            <a:off x="-1" y="-768"/>
            <a:ext cx="2418081"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5" name="CuadroTexto 34"/>
          <p:cNvSpPr txBox="1"/>
          <p:nvPr/>
        </p:nvSpPr>
        <p:spPr>
          <a:xfrm>
            <a:off x="304613" y="164200"/>
            <a:ext cx="4381980" cy="175048"/>
          </a:xfrm>
          <a:prstGeom prst="rect">
            <a:avLst/>
          </a:prstGeom>
        </p:spPr>
        <p:txBody>
          <a:bodyPr vert="horz" wrap="square" lIns="0" tIns="0" rIns="0" bIns="0" rtlCol="0" anchor="t" anchorCtr="0">
            <a:spAutoFit/>
          </a:bodyPr>
          <a:lstStyle/>
          <a:p>
            <a:pPr>
              <a:lnSpc>
                <a:spcPct val="85000"/>
              </a:lnSpc>
            </a:pPr>
            <a:r>
              <a:rPr lang="es-ES" sz="1300" dirty="0">
                <a:solidFill>
                  <a:srgbClr val="FFFFFF"/>
                </a:solidFill>
                <a:latin typeface="HelveticaNeue-BoldCond"/>
                <a:cs typeface="HelveticaNeue-BoldCond"/>
              </a:rPr>
              <a:t>LAS VACUNAS Y LA SALUD</a:t>
            </a:r>
          </a:p>
        </p:txBody>
      </p:sp>
      <p:sp>
        <p:nvSpPr>
          <p:cNvPr id="6" name="CuadroTexto 5"/>
          <p:cNvSpPr txBox="1"/>
          <p:nvPr/>
        </p:nvSpPr>
        <p:spPr>
          <a:xfrm>
            <a:off x="304613" y="886849"/>
            <a:ext cx="2997199" cy="1475788"/>
          </a:xfrm>
          <a:prstGeom prst="rect">
            <a:avLst/>
          </a:prstGeom>
        </p:spPr>
        <p:txBody>
          <a:bodyPr vert="horz" wrap="square" lIns="0" tIns="0" rIns="0" bIns="0" rtlCol="0" anchor="t" anchorCtr="0">
            <a:spAutoFit/>
          </a:bodyPr>
          <a:lstStyle/>
          <a:p>
            <a:pPr>
              <a:lnSpc>
                <a:spcPct val="85000"/>
              </a:lnSpc>
            </a:pPr>
            <a:r>
              <a:rPr lang="es-ES_tradnl" sz="2800" dirty="0" smtClean="0">
                <a:latin typeface="HelveticaNeue" panose="00000400000000000000" pitchFamily="2" charset="0"/>
                <a:cs typeface="HelveticaNeue"/>
              </a:rPr>
              <a:t>La vacunación humana aporta </a:t>
            </a:r>
            <a:r>
              <a:rPr lang="es-ES_tradnl" sz="2800" dirty="0" smtClean="0">
                <a:latin typeface="HelveticaNeue-Thin"/>
                <a:cs typeface="HelveticaNeue-Thin"/>
              </a:rPr>
              <a:t>beneficios directos e </a:t>
            </a:r>
            <a:r>
              <a:rPr lang="es-ES_tradnl" sz="2800" dirty="0">
                <a:latin typeface="HelveticaNeue-Thin"/>
                <a:cs typeface="HelveticaNeue-Thin"/>
              </a:rPr>
              <a:t>indirectos</a:t>
            </a:r>
            <a:endParaRPr lang="es-ES" sz="2800" dirty="0">
              <a:latin typeface="HelveticaNeue Medium"/>
              <a:cs typeface="HelveticaNeue Medium"/>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12940" y="2995345"/>
            <a:ext cx="1230260" cy="937048"/>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27181" y="2988602"/>
            <a:ext cx="1164178" cy="913311"/>
          </a:xfrm>
          <a:prstGeom prst="rect">
            <a:avLst/>
          </a:prstGeom>
        </p:spPr>
      </p:pic>
    </p:spTree>
    <p:extLst>
      <p:ext uri="{BB962C8B-B14F-4D97-AF65-F5344CB8AC3E}">
        <p14:creationId xmlns:p14="http://schemas.microsoft.com/office/powerpoint/2010/main" val="21070912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decel="5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decel="5000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1000" fill="hold"/>
                                        <p:tgtEl>
                                          <p:spTgt spid="15"/>
                                        </p:tgtEl>
                                        <p:attrNameLst>
                                          <p:attrName>ppt_x</p:attrName>
                                        </p:attrNameLst>
                                      </p:cBhvr>
                                      <p:tavLst>
                                        <p:tav tm="0">
                                          <p:val>
                                            <p:strVal val="0-#ppt_w/2"/>
                                          </p:val>
                                        </p:tav>
                                        <p:tav tm="100000">
                                          <p:val>
                                            <p:strVal val="#ppt_x"/>
                                          </p:val>
                                        </p:tav>
                                      </p:tavLst>
                                    </p:anim>
                                    <p:anim calcmode="lin" valueType="num">
                                      <p:cBhvr additive="base">
                                        <p:cTn id="19" dur="1000" fill="hold"/>
                                        <p:tgtEl>
                                          <p:spTgt spid="15"/>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1028452_61302173_0.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0162" y="-768"/>
            <a:ext cx="9154161" cy="6940048"/>
          </a:xfrm>
          <a:prstGeom prst="rect">
            <a:avLst/>
          </a:prstGeom>
        </p:spPr>
      </p:pic>
      <p:sp>
        <p:nvSpPr>
          <p:cNvPr id="80" name="Rectángulo 79"/>
          <p:cNvSpPr/>
          <p:nvPr/>
        </p:nvSpPr>
        <p:spPr>
          <a:xfrm>
            <a:off x="15061" y="0"/>
            <a:ext cx="9128939" cy="6939280"/>
          </a:xfrm>
          <a:prstGeom prst="rect">
            <a:avLst/>
          </a:prstGeom>
          <a:solidFill>
            <a:srgbClr val="000000">
              <a:alpha val="1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24" name="Rectángulo 23"/>
          <p:cNvSpPr/>
          <p:nvPr/>
        </p:nvSpPr>
        <p:spPr>
          <a:xfrm>
            <a:off x="6330910" y="2033023"/>
            <a:ext cx="2813090" cy="4906257"/>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20" name="Rectángulo 19"/>
          <p:cNvSpPr/>
          <p:nvPr/>
        </p:nvSpPr>
        <p:spPr>
          <a:xfrm>
            <a:off x="6330910" y="1504548"/>
            <a:ext cx="2813090" cy="5284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21" name="CuadroTexto 20"/>
          <p:cNvSpPr txBox="1"/>
          <p:nvPr/>
        </p:nvSpPr>
        <p:spPr>
          <a:xfrm>
            <a:off x="6625363" y="1669515"/>
            <a:ext cx="2589757" cy="175048"/>
          </a:xfrm>
          <a:prstGeom prst="rect">
            <a:avLst/>
          </a:prstGeom>
        </p:spPr>
        <p:txBody>
          <a:bodyPr vert="horz" wrap="square" lIns="0" tIns="0" rIns="0" bIns="0" rtlCol="0" anchor="t" anchorCtr="0">
            <a:spAutoFit/>
          </a:bodyPr>
          <a:lstStyle/>
          <a:p>
            <a:pPr algn="ctr">
              <a:lnSpc>
                <a:spcPct val="85000"/>
              </a:lnSpc>
            </a:pPr>
            <a:r>
              <a:rPr lang="es-ES" sz="1300" dirty="0" smtClean="0">
                <a:solidFill>
                  <a:srgbClr val="FFFFFF"/>
                </a:solidFill>
                <a:latin typeface="HelveticaNeue-BoldCond"/>
                <a:cs typeface="HelveticaNeue-BoldCond"/>
              </a:rPr>
              <a:t>INMUNIDAD DE REBAÑO</a:t>
            </a:r>
            <a:endParaRPr lang="es-ES" sz="1300" dirty="0">
              <a:solidFill>
                <a:srgbClr val="FFFFFF"/>
              </a:solidFill>
              <a:latin typeface="HelveticaNeue-BoldCond"/>
              <a:cs typeface="HelveticaNeue-BoldCond"/>
            </a:endParaRPr>
          </a:p>
        </p:txBody>
      </p:sp>
      <p:sp>
        <p:nvSpPr>
          <p:cNvPr id="23" name="Rectángulo 22"/>
          <p:cNvSpPr/>
          <p:nvPr/>
        </p:nvSpPr>
        <p:spPr>
          <a:xfrm>
            <a:off x="-10159" y="2033023"/>
            <a:ext cx="3404828" cy="4906257"/>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26" name="CuadroTexto 25"/>
          <p:cNvSpPr txBox="1"/>
          <p:nvPr/>
        </p:nvSpPr>
        <p:spPr>
          <a:xfrm>
            <a:off x="304613" y="2195583"/>
            <a:ext cx="3090056" cy="4369017"/>
          </a:xfrm>
          <a:prstGeom prst="rect">
            <a:avLst/>
          </a:prstGeom>
        </p:spPr>
        <p:txBody>
          <a:bodyPr vert="horz" wrap="square" lIns="0" tIns="0" rIns="0" bIns="0" rtlCol="0" anchor="t" anchorCtr="0">
            <a:spAutoFit/>
          </a:bodyPr>
          <a:lstStyle/>
          <a:p>
            <a:pPr>
              <a:lnSpc>
                <a:spcPct val="120000"/>
              </a:lnSpc>
            </a:pPr>
            <a:r>
              <a:rPr lang="es-ES_tradnl" sz="1400" dirty="0" err="1">
                <a:latin typeface="HelveticaNeue-Light" pitchFamily="2" charset="0"/>
                <a:cs typeface="HelveticaNeue-Thin"/>
              </a:rPr>
              <a:t>Antipoliomielítica</a:t>
            </a:r>
            <a:r>
              <a:rPr lang="es-ES_tradnl" sz="1400" dirty="0">
                <a:latin typeface="HelveticaNeue-Light" pitchFamily="2" charset="0"/>
                <a:cs typeface="HelveticaNeue-Thin"/>
              </a:rPr>
              <a:t> oral		</a:t>
            </a:r>
          </a:p>
          <a:p>
            <a:pPr>
              <a:lnSpc>
                <a:spcPct val="120000"/>
              </a:lnSpc>
            </a:pPr>
            <a:r>
              <a:rPr lang="es-ES_tradnl" sz="1400" dirty="0" err="1">
                <a:latin typeface="HelveticaNeue-Light" pitchFamily="2" charset="0"/>
                <a:cs typeface="HelveticaNeue-Thin"/>
              </a:rPr>
              <a:t>Antipoliomielítica</a:t>
            </a:r>
            <a:r>
              <a:rPr lang="es-ES_tradnl" sz="1400" dirty="0">
                <a:latin typeface="HelveticaNeue-Light" pitchFamily="2" charset="0"/>
                <a:cs typeface="HelveticaNeue-Thin"/>
              </a:rPr>
              <a:t> inactivada</a:t>
            </a:r>
          </a:p>
          <a:p>
            <a:pPr>
              <a:lnSpc>
                <a:spcPct val="120000"/>
              </a:lnSpc>
            </a:pPr>
            <a:r>
              <a:rPr lang="es-ES_tradnl" sz="1400" dirty="0" err="1">
                <a:latin typeface="HelveticaNeue-Light" pitchFamily="2" charset="0"/>
                <a:cs typeface="HelveticaNeue-Thin"/>
              </a:rPr>
              <a:t>Antitifoidea</a:t>
            </a:r>
            <a:r>
              <a:rPr lang="es-ES_tradnl" sz="1400" dirty="0">
                <a:latin typeface="HelveticaNeue-Light" pitchFamily="2" charset="0"/>
                <a:cs typeface="HelveticaNeue-Thin"/>
              </a:rPr>
              <a:t> oral		</a:t>
            </a:r>
          </a:p>
          <a:p>
            <a:pPr>
              <a:lnSpc>
                <a:spcPct val="120000"/>
              </a:lnSpc>
            </a:pPr>
            <a:r>
              <a:rPr lang="es-ES_tradnl" sz="1400" dirty="0" err="1">
                <a:latin typeface="HelveticaNeue-Light" pitchFamily="2" charset="0"/>
                <a:cs typeface="HelveticaNeue-Thin"/>
              </a:rPr>
              <a:t>Antirotavirus</a:t>
            </a:r>
            <a:r>
              <a:rPr lang="es-ES_tradnl" sz="1400" dirty="0">
                <a:latin typeface="HelveticaNeue-Light" pitchFamily="2" charset="0"/>
                <a:cs typeface="HelveticaNeue-Thin"/>
              </a:rPr>
              <a:t> oral		</a:t>
            </a:r>
          </a:p>
          <a:p>
            <a:pPr>
              <a:lnSpc>
                <a:spcPct val="120000"/>
              </a:lnSpc>
            </a:pPr>
            <a:r>
              <a:rPr lang="es-ES_tradnl" sz="1400" dirty="0">
                <a:latin typeface="HelveticaNeue-Light" pitchFamily="2" charset="0"/>
                <a:cs typeface="HelveticaNeue-Thin"/>
              </a:rPr>
              <a:t>Antigripal atenuada </a:t>
            </a:r>
            <a:r>
              <a:rPr lang="es-ES_tradnl" sz="1400" dirty="0" err="1">
                <a:latin typeface="HelveticaNeue-Light" pitchFamily="2" charset="0"/>
                <a:cs typeface="HelveticaNeue-Thin"/>
              </a:rPr>
              <a:t>intranasal</a:t>
            </a:r>
            <a:endParaRPr lang="es-ES_tradnl" sz="1400" dirty="0">
              <a:latin typeface="HelveticaNeue-Light" pitchFamily="2" charset="0"/>
              <a:cs typeface="HelveticaNeue-Thin"/>
            </a:endParaRPr>
          </a:p>
          <a:p>
            <a:pPr>
              <a:lnSpc>
                <a:spcPct val="120000"/>
              </a:lnSpc>
            </a:pPr>
            <a:r>
              <a:rPr lang="es-ES_tradnl" sz="1400" dirty="0">
                <a:latin typeface="HelveticaNeue-Light" pitchFamily="2" charset="0"/>
                <a:cs typeface="HelveticaNeue-Thin"/>
              </a:rPr>
              <a:t>Antidiftérica		</a:t>
            </a:r>
          </a:p>
          <a:p>
            <a:pPr>
              <a:lnSpc>
                <a:spcPct val="120000"/>
              </a:lnSpc>
            </a:pPr>
            <a:r>
              <a:rPr lang="es-ES_tradnl" sz="1400" dirty="0" err="1">
                <a:latin typeface="HelveticaNeue-Light" pitchFamily="2" charset="0"/>
                <a:cs typeface="HelveticaNeue-Thin"/>
              </a:rPr>
              <a:t>Antitosferina</a:t>
            </a:r>
            <a:r>
              <a:rPr lang="es-ES_tradnl" sz="1400" dirty="0">
                <a:latin typeface="HelveticaNeue-Light" pitchFamily="2" charset="0"/>
                <a:cs typeface="HelveticaNeue-Thin"/>
              </a:rPr>
              <a:t>		</a:t>
            </a:r>
          </a:p>
          <a:p>
            <a:pPr>
              <a:lnSpc>
                <a:spcPct val="120000"/>
              </a:lnSpc>
            </a:pPr>
            <a:r>
              <a:rPr lang="es-ES_tradnl" sz="1400" dirty="0" err="1">
                <a:latin typeface="HelveticaNeue-Light" pitchFamily="2" charset="0"/>
                <a:cs typeface="HelveticaNeue-Thin"/>
              </a:rPr>
              <a:t>Antisarampión</a:t>
            </a:r>
            <a:r>
              <a:rPr lang="es-ES_tradnl" sz="1400" dirty="0">
                <a:latin typeface="HelveticaNeue-Light" pitchFamily="2" charset="0"/>
                <a:cs typeface="HelveticaNeue-Thin"/>
              </a:rPr>
              <a:t>		</a:t>
            </a:r>
          </a:p>
          <a:p>
            <a:pPr>
              <a:lnSpc>
                <a:spcPct val="120000"/>
              </a:lnSpc>
            </a:pPr>
            <a:r>
              <a:rPr lang="es-ES_tradnl" sz="1400" dirty="0" err="1">
                <a:latin typeface="HelveticaNeue-Light" pitchFamily="2" charset="0"/>
                <a:cs typeface="HelveticaNeue-Thin"/>
              </a:rPr>
              <a:t>Antirubeola</a:t>
            </a:r>
            <a:r>
              <a:rPr lang="es-ES_tradnl" sz="1400" dirty="0">
                <a:latin typeface="HelveticaNeue-Light" pitchFamily="2" charset="0"/>
                <a:cs typeface="HelveticaNeue-Thin"/>
              </a:rPr>
              <a:t>		</a:t>
            </a:r>
          </a:p>
          <a:p>
            <a:pPr>
              <a:lnSpc>
                <a:spcPct val="120000"/>
              </a:lnSpc>
            </a:pPr>
            <a:r>
              <a:rPr lang="es-ES_tradnl" sz="1400" dirty="0" err="1">
                <a:latin typeface="HelveticaNeue-Light" pitchFamily="2" charset="0"/>
                <a:cs typeface="HelveticaNeue-Thin"/>
              </a:rPr>
              <a:t>Antiparotiditis</a:t>
            </a:r>
            <a:r>
              <a:rPr lang="es-ES_tradnl" sz="1400" dirty="0">
                <a:latin typeface="HelveticaNeue-Light" pitchFamily="2" charset="0"/>
                <a:cs typeface="HelveticaNeue-Thin"/>
              </a:rPr>
              <a:t>		</a:t>
            </a:r>
          </a:p>
          <a:p>
            <a:pPr>
              <a:lnSpc>
                <a:spcPct val="120000"/>
              </a:lnSpc>
            </a:pPr>
            <a:r>
              <a:rPr lang="es-ES_tradnl" sz="1400" dirty="0" err="1">
                <a:latin typeface="HelveticaNeue-Light" pitchFamily="2" charset="0"/>
                <a:cs typeface="HelveticaNeue-Thin"/>
              </a:rPr>
              <a:t>Antivaricela</a:t>
            </a:r>
            <a:r>
              <a:rPr lang="es-ES_tradnl" sz="1400" dirty="0">
                <a:latin typeface="HelveticaNeue-Light" pitchFamily="2" charset="0"/>
                <a:cs typeface="HelveticaNeue-Thin"/>
              </a:rPr>
              <a:t>		</a:t>
            </a:r>
          </a:p>
          <a:p>
            <a:pPr>
              <a:lnSpc>
                <a:spcPct val="120000"/>
              </a:lnSpc>
            </a:pPr>
            <a:r>
              <a:rPr lang="es-ES_tradnl" sz="1400" dirty="0" err="1">
                <a:latin typeface="HelveticaNeue-Light" pitchFamily="2" charset="0"/>
                <a:cs typeface="HelveticaNeue-Thin"/>
              </a:rPr>
              <a:t>Antineumocócica</a:t>
            </a:r>
            <a:r>
              <a:rPr lang="es-ES_tradnl" sz="1400" dirty="0">
                <a:latin typeface="HelveticaNeue-Light" pitchFamily="2" charset="0"/>
                <a:cs typeface="HelveticaNeue-Thin"/>
              </a:rPr>
              <a:t> conjugada</a:t>
            </a:r>
          </a:p>
          <a:p>
            <a:pPr>
              <a:lnSpc>
                <a:spcPct val="120000"/>
              </a:lnSpc>
            </a:pPr>
            <a:r>
              <a:rPr lang="es-ES_tradnl" sz="1400" dirty="0" err="1">
                <a:latin typeface="HelveticaNeue-Light" pitchFamily="2" charset="0"/>
                <a:cs typeface="HelveticaNeue-Thin"/>
              </a:rPr>
              <a:t>Antimeningocócica</a:t>
            </a:r>
            <a:r>
              <a:rPr lang="es-ES_tradnl" sz="1400" dirty="0">
                <a:latin typeface="HelveticaNeue-Light" pitchFamily="2" charset="0"/>
                <a:cs typeface="HelveticaNeue-Thin"/>
              </a:rPr>
              <a:t> conjugada</a:t>
            </a:r>
          </a:p>
          <a:p>
            <a:pPr>
              <a:lnSpc>
                <a:spcPct val="120000"/>
              </a:lnSpc>
            </a:pPr>
            <a:r>
              <a:rPr lang="es-ES_tradnl" sz="1400" dirty="0" err="1">
                <a:latin typeface="HelveticaNeue-Light" pitchFamily="2" charset="0"/>
                <a:cs typeface="HelveticaNeue-Thin"/>
              </a:rPr>
              <a:t>Antihepatitis</a:t>
            </a:r>
            <a:r>
              <a:rPr lang="es-ES_tradnl" sz="1400" dirty="0">
                <a:latin typeface="HelveticaNeue-Light" pitchFamily="2" charset="0"/>
                <a:cs typeface="HelveticaNeue-Thin"/>
              </a:rPr>
              <a:t> B		</a:t>
            </a:r>
          </a:p>
          <a:p>
            <a:pPr>
              <a:lnSpc>
                <a:spcPct val="120000"/>
              </a:lnSpc>
            </a:pPr>
            <a:r>
              <a:rPr lang="es-ES_tradnl" sz="1400" dirty="0" err="1">
                <a:latin typeface="HelveticaNeue-Light" pitchFamily="2" charset="0"/>
                <a:cs typeface="HelveticaNeue-Thin"/>
              </a:rPr>
              <a:t>Antihepatitis</a:t>
            </a:r>
            <a:r>
              <a:rPr lang="es-ES_tradnl" sz="1400" dirty="0">
                <a:latin typeface="HelveticaNeue-Light" pitchFamily="2" charset="0"/>
                <a:cs typeface="HelveticaNeue-Thin"/>
              </a:rPr>
              <a:t> A		</a:t>
            </a:r>
          </a:p>
          <a:p>
            <a:pPr>
              <a:lnSpc>
                <a:spcPct val="120000"/>
              </a:lnSpc>
            </a:pPr>
            <a:r>
              <a:rPr lang="es-ES_tradnl" sz="1400" dirty="0" err="1">
                <a:latin typeface="HelveticaNeue-Light" pitchFamily="2" charset="0"/>
                <a:cs typeface="HelveticaNeue-Thin"/>
              </a:rPr>
              <a:t>Antitifoidea</a:t>
            </a:r>
            <a:r>
              <a:rPr lang="es-ES_tradnl" sz="1400" dirty="0">
                <a:latin typeface="HelveticaNeue-Light" pitchFamily="2" charset="0"/>
                <a:cs typeface="HelveticaNeue-Thin"/>
              </a:rPr>
              <a:t> inactivada		</a:t>
            </a:r>
          </a:p>
          <a:p>
            <a:pPr>
              <a:lnSpc>
                <a:spcPct val="120000"/>
              </a:lnSpc>
            </a:pPr>
            <a:r>
              <a:rPr lang="es-ES_tradnl" sz="1400" dirty="0">
                <a:latin typeface="HelveticaNeue-Light" pitchFamily="2" charset="0"/>
                <a:cs typeface="HelveticaNeue-Thin"/>
              </a:rPr>
              <a:t>BCG</a:t>
            </a:r>
            <a:endParaRPr lang="es-ES" sz="1400" dirty="0">
              <a:latin typeface="HelveticaNeue-Light" pitchFamily="2" charset="0"/>
              <a:cs typeface="HelveticaNeue-Thin"/>
            </a:endParaRPr>
          </a:p>
        </p:txBody>
      </p:sp>
      <p:sp>
        <p:nvSpPr>
          <p:cNvPr id="29" name="Rectángulo 28"/>
          <p:cNvSpPr/>
          <p:nvPr/>
        </p:nvSpPr>
        <p:spPr>
          <a:xfrm>
            <a:off x="-1" y="-768"/>
            <a:ext cx="2418081"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5" name="CuadroTexto 34"/>
          <p:cNvSpPr txBox="1"/>
          <p:nvPr/>
        </p:nvSpPr>
        <p:spPr>
          <a:xfrm>
            <a:off x="304613" y="164200"/>
            <a:ext cx="4381980"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BENEFICIOS INDIRECTOS</a:t>
            </a:r>
            <a:endParaRPr lang="es-ES" sz="1300" dirty="0">
              <a:solidFill>
                <a:srgbClr val="FFFFFF"/>
              </a:solidFill>
              <a:latin typeface="HelveticaNeue-BoldCond"/>
              <a:cs typeface="HelveticaNeue-BoldCond"/>
            </a:endParaRPr>
          </a:p>
        </p:txBody>
      </p:sp>
      <p:sp>
        <p:nvSpPr>
          <p:cNvPr id="6" name="CuadroTexto 5"/>
          <p:cNvSpPr txBox="1"/>
          <p:nvPr/>
        </p:nvSpPr>
        <p:spPr>
          <a:xfrm>
            <a:off x="304613" y="945312"/>
            <a:ext cx="2723067" cy="871777"/>
          </a:xfrm>
          <a:prstGeom prst="rect">
            <a:avLst/>
          </a:prstGeom>
        </p:spPr>
        <p:txBody>
          <a:bodyPr vert="horz" wrap="square" lIns="0" tIns="0" rIns="0" bIns="0" rtlCol="0" anchor="t" anchorCtr="0">
            <a:spAutoFit/>
          </a:bodyPr>
          <a:lstStyle/>
          <a:p>
            <a:pPr>
              <a:lnSpc>
                <a:spcPct val="85000"/>
              </a:lnSpc>
            </a:pPr>
            <a:r>
              <a:rPr lang="es-ES_tradnl" sz="2200" dirty="0" smtClean="0">
                <a:solidFill>
                  <a:srgbClr val="FFFFFF"/>
                </a:solidFill>
                <a:latin typeface="HelveticaNeue-Thin"/>
                <a:cs typeface="HelveticaNeue-Thin"/>
              </a:rPr>
              <a:t>Clasificación </a:t>
            </a:r>
            <a:r>
              <a:rPr lang="es-ES_tradnl" sz="2200" dirty="0">
                <a:solidFill>
                  <a:srgbClr val="FFFFFF"/>
                </a:solidFill>
                <a:latin typeface="HelveticaNeue-Thin"/>
                <a:cs typeface="HelveticaNeue-Thin"/>
              </a:rPr>
              <a:t>de las vacunas por beneficios </a:t>
            </a:r>
            <a:r>
              <a:rPr lang="es-ES_tradnl" sz="2200" b="1" dirty="0">
                <a:solidFill>
                  <a:srgbClr val="FFFFFF"/>
                </a:solidFill>
                <a:latin typeface="HelveticaNeue"/>
                <a:cs typeface="HelveticaNeue"/>
              </a:rPr>
              <a:t>indirectos</a:t>
            </a:r>
            <a:r>
              <a:rPr lang="es-ES_tradnl" sz="2200" dirty="0">
                <a:solidFill>
                  <a:srgbClr val="FFFFFF"/>
                </a:solidFill>
                <a:latin typeface="HelveticaNeue-Thin"/>
                <a:cs typeface="HelveticaNeue-Thin"/>
              </a:rPr>
              <a:t>:</a:t>
            </a:r>
            <a:endParaRPr lang="es-ES" sz="2200" dirty="0">
              <a:solidFill>
                <a:srgbClr val="FFFFFF"/>
              </a:solidFill>
              <a:latin typeface="HelveticaNeue Medium"/>
              <a:cs typeface="HelveticaNeue Medium"/>
            </a:endParaRPr>
          </a:p>
        </p:txBody>
      </p:sp>
      <p:sp>
        <p:nvSpPr>
          <p:cNvPr id="22" name="Rectángulo 21"/>
          <p:cNvSpPr/>
          <p:nvPr/>
        </p:nvSpPr>
        <p:spPr>
          <a:xfrm>
            <a:off x="3404829" y="1504548"/>
            <a:ext cx="2915921" cy="52847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27" name="CuadroTexto 26"/>
          <p:cNvSpPr txBox="1"/>
          <p:nvPr/>
        </p:nvSpPr>
        <p:spPr>
          <a:xfrm>
            <a:off x="3709442" y="1669515"/>
            <a:ext cx="2315438" cy="175048"/>
          </a:xfrm>
          <a:prstGeom prst="rect">
            <a:avLst/>
          </a:prstGeom>
        </p:spPr>
        <p:txBody>
          <a:bodyPr vert="horz" wrap="square" lIns="0" tIns="0" rIns="0" bIns="0" rtlCol="0" anchor="t" anchorCtr="0">
            <a:spAutoFit/>
          </a:bodyPr>
          <a:lstStyle/>
          <a:p>
            <a:pPr algn="ctr">
              <a:lnSpc>
                <a:spcPct val="85000"/>
              </a:lnSpc>
            </a:pPr>
            <a:r>
              <a:rPr lang="es-ES" sz="1300" dirty="0" smtClean="0">
                <a:solidFill>
                  <a:srgbClr val="FFFFFF"/>
                </a:solidFill>
                <a:latin typeface="HelveticaNeue-BoldCond"/>
                <a:cs typeface="HelveticaNeue-BoldCond"/>
              </a:rPr>
              <a:t>PROTECCIÓN DE REBAÑO</a:t>
            </a:r>
            <a:endParaRPr lang="es-ES" sz="1300" dirty="0">
              <a:solidFill>
                <a:srgbClr val="FFFFFF"/>
              </a:solidFill>
              <a:latin typeface="HelveticaNeue-BoldCond"/>
              <a:cs typeface="HelveticaNeue-BoldCond"/>
            </a:endParaRPr>
          </a:p>
        </p:txBody>
      </p:sp>
      <p:sp>
        <p:nvSpPr>
          <p:cNvPr id="33" name="Rectángulo 32"/>
          <p:cNvSpPr/>
          <p:nvPr/>
        </p:nvSpPr>
        <p:spPr>
          <a:xfrm>
            <a:off x="3404830" y="2033023"/>
            <a:ext cx="2915920" cy="4906257"/>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2216926"/>
            <a:ext cx="821048" cy="181830"/>
          </a:xfrm>
          <a:prstGeom prst="rect">
            <a:avLst/>
          </a:prstGeom>
        </p:spPr>
      </p:pic>
      <p:pic>
        <p:nvPicPr>
          <p:cNvPr id="36" name="Imagen 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2471910"/>
            <a:ext cx="821048" cy="181830"/>
          </a:xfrm>
          <a:prstGeom prst="rect">
            <a:avLst/>
          </a:prstGeom>
        </p:spPr>
      </p:pic>
      <p:pic>
        <p:nvPicPr>
          <p:cNvPr id="37" name="Imagen 3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2726894"/>
            <a:ext cx="821048" cy="181830"/>
          </a:xfrm>
          <a:prstGeom prst="rect">
            <a:avLst/>
          </a:prstGeom>
        </p:spPr>
      </p:pic>
      <p:pic>
        <p:nvPicPr>
          <p:cNvPr id="38" name="Imagen 3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2981878"/>
            <a:ext cx="821048" cy="181830"/>
          </a:xfrm>
          <a:prstGeom prst="rect">
            <a:avLst/>
          </a:prstGeom>
        </p:spPr>
      </p:pic>
      <p:pic>
        <p:nvPicPr>
          <p:cNvPr id="39" name="Imagen 3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3236862"/>
            <a:ext cx="821048" cy="181830"/>
          </a:xfrm>
          <a:prstGeom prst="rect">
            <a:avLst/>
          </a:prstGeom>
        </p:spPr>
      </p:pic>
      <p:pic>
        <p:nvPicPr>
          <p:cNvPr id="40" name="Imagen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3491846"/>
            <a:ext cx="821048" cy="181830"/>
          </a:xfrm>
          <a:prstGeom prst="rect">
            <a:avLst/>
          </a:prstGeom>
        </p:spPr>
      </p:pic>
      <p:pic>
        <p:nvPicPr>
          <p:cNvPr id="41" name="Imagen 4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3746830"/>
            <a:ext cx="821048" cy="181830"/>
          </a:xfrm>
          <a:prstGeom prst="rect">
            <a:avLst/>
          </a:prstGeom>
        </p:spPr>
      </p:pic>
      <p:pic>
        <p:nvPicPr>
          <p:cNvPr id="42" name="Imagen 4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4001814"/>
            <a:ext cx="821048" cy="181830"/>
          </a:xfrm>
          <a:prstGeom prst="rect">
            <a:avLst/>
          </a:prstGeom>
        </p:spPr>
      </p:pic>
      <p:pic>
        <p:nvPicPr>
          <p:cNvPr id="43" name="Imagen 4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4256798"/>
            <a:ext cx="821048" cy="181830"/>
          </a:xfrm>
          <a:prstGeom prst="rect">
            <a:avLst/>
          </a:prstGeom>
        </p:spPr>
      </p:pic>
      <p:pic>
        <p:nvPicPr>
          <p:cNvPr id="44" name="Imagen 4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4511782"/>
            <a:ext cx="821048" cy="181830"/>
          </a:xfrm>
          <a:prstGeom prst="rect">
            <a:avLst/>
          </a:prstGeom>
        </p:spPr>
      </p:pic>
      <p:pic>
        <p:nvPicPr>
          <p:cNvPr id="45" name="Imagen 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4766766"/>
            <a:ext cx="821048" cy="181830"/>
          </a:xfrm>
          <a:prstGeom prst="rect">
            <a:avLst/>
          </a:prstGeom>
        </p:spPr>
      </p:pic>
      <p:pic>
        <p:nvPicPr>
          <p:cNvPr id="46" name="Imagen 4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5021750"/>
            <a:ext cx="821048" cy="181830"/>
          </a:xfrm>
          <a:prstGeom prst="rect">
            <a:avLst/>
          </a:prstGeom>
        </p:spPr>
      </p:pic>
      <p:pic>
        <p:nvPicPr>
          <p:cNvPr id="47" name="Imagen 4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5276734"/>
            <a:ext cx="821048" cy="181830"/>
          </a:xfrm>
          <a:prstGeom prst="rect">
            <a:avLst/>
          </a:prstGeom>
        </p:spPr>
      </p:pic>
      <p:pic>
        <p:nvPicPr>
          <p:cNvPr id="48" name="Imagen 4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5531718"/>
            <a:ext cx="821048" cy="181830"/>
          </a:xfrm>
          <a:prstGeom prst="rect">
            <a:avLst/>
          </a:prstGeom>
        </p:spPr>
      </p:pic>
      <p:pic>
        <p:nvPicPr>
          <p:cNvPr id="49" name="Imagen 4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5786702"/>
            <a:ext cx="821048" cy="181830"/>
          </a:xfrm>
          <a:prstGeom prst="rect">
            <a:avLst/>
          </a:prstGeom>
        </p:spPr>
      </p:pic>
      <p:pic>
        <p:nvPicPr>
          <p:cNvPr id="50" name="Imagen 4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6041686"/>
            <a:ext cx="821048" cy="181830"/>
          </a:xfrm>
          <a:prstGeom prst="rect">
            <a:avLst/>
          </a:prstGeom>
        </p:spPr>
      </p:pic>
      <p:pic>
        <p:nvPicPr>
          <p:cNvPr id="51" name="Imagen 5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8640" y="6296668"/>
            <a:ext cx="821048" cy="181830"/>
          </a:xfrm>
          <a:prstGeom prst="rect">
            <a:avLst/>
          </a:prstGeom>
        </p:spPr>
      </p:pic>
      <p:pic>
        <p:nvPicPr>
          <p:cNvPr id="63" name="Imagen 6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3094" y="2216926"/>
            <a:ext cx="821048" cy="181830"/>
          </a:xfrm>
          <a:prstGeom prst="rect">
            <a:avLst/>
          </a:prstGeom>
        </p:spPr>
      </p:pic>
      <p:pic>
        <p:nvPicPr>
          <p:cNvPr id="65" name="Imagen 6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3094" y="2726894"/>
            <a:ext cx="821048" cy="181830"/>
          </a:xfrm>
          <a:prstGeom prst="rect">
            <a:avLst/>
          </a:prstGeom>
        </p:spPr>
      </p:pic>
      <p:pic>
        <p:nvPicPr>
          <p:cNvPr id="66" name="Imagen 6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3094" y="2981878"/>
            <a:ext cx="821048" cy="181830"/>
          </a:xfrm>
          <a:prstGeom prst="rect">
            <a:avLst/>
          </a:prstGeom>
        </p:spPr>
      </p:pic>
      <p:pic>
        <p:nvPicPr>
          <p:cNvPr id="67" name="Imagen 6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3094" y="3236862"/>
            <a:ext cx="821048" cy="181830"/>
          </a:xfrm>
          <a:prstGeom prst="rect">
            <a:avLst/>
          </a:prstGeom>
        </p:spPr>
      </p:pic>
    </p:spTree>
    <p:extLst>
      <p:ext uri="{BB962C8B-B14F-4D97-AF65-F5344CB8AC3E}">
        <p14:creationId xmlns:p14="http://schemas.microsoft.com/office/powerpoint/2010/main" val="246050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 fill="hold"/>
                                        <p:tgtEl>
                                          <p:spTgt spid="5"/>
                                        </p:tgtEl>
                                        <p:attrNameLst>
                                          <p:attrName>ppt_w</p:attrName>
                                        </p:attrNameLst>
                                      </p:cBhvr>
                                      <p:tavLst>
                                        <p:tav tm="0">
                                          <p:val>
                                            <p:fltVal val="0"/>
                                          </p:val>
                                        </p:tav>
                                        <p:tav tm="100000">
                                          <p:val>
                                            <p:strVal val="#ppt_w"/>
                                          </p:val>
                                        </p:tav>
                                      </p:tavLst>
                                    </p:anim>
                                    <p:anim calcmode="lin" valueType="num">
                                      <p:cBhvr>
                                        <p:cTn id="14" dur="100" fill="hold"/>
                                        <p:tgtEl>
                                          <p:spTgt spid="5"/>
                                        </p:tgtEl>
                                        <p:attrNameLst>
                                          <p:attrName>ppt_h</p:attrName>
                                        </p:attrNameLst>
                                      </p:cBhvr>
                                      <p:tavLst>
                                        <p:tav tm="0">
                                          <p:val>
                                            <p:fltVal val="0"/>
                                          </p:val>
                                        </p:tav>
                                        <p:tav tm="100000">
                                          <p:val>
                                            <p:strVal val="#ppt_h"/>
                                          </p:val>
                                        </p:tav>
                                      </p:tavLst>
                                    </p:anim>
                                    <p:animEffect transition="in" filter="fade">
                                      <p:cBhvr>
                                        <p:cTn id="15" dur="100"/>
                                        <p:tgtEl>
                                          <p:spTgt spid="5"/>
                                        </p:tgtEl>
                                      </p:cBhvr>
                                    </p:animEffect>
                                  </p:childTnLst>
                                </p:cTn>
                              </p:par>
                            </p:childTnLst>
                          </p:cTn>
                        </p:par>
                        <p:par>
                          <p:cTn id="16" fill="hold">
                            <p:stCondLst>
                              <p:cond delay="1100"/>
                            </p:stCondLst>
                            <p:childTnLst>
                              <p:par>
                                <p:cTn id="17" presetID="53" presetClass="entr" presetSubtype="16"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100" fill="hold"/>
                                        <p:tgtEl>
                                          <p:spTgt spid="36"/>
                                        </p:tgtEl>
                                        <p:attrNameLst>
                                          <p:attrName>ppt_w</p:attrName>
                                        </p:attrNameLst>
                                      </p:cBhvr>
                                      <p:tavLst>
                                        <p:tav tm="0">
                                          <p:val>
                                            <p:fltVal val="0"/>
                                          </p:val>
                                        </p:tav>
                                        <p:tav tm="100000">
                                          <p:val>
                                            <p:strVal val="#ppt_w"/>
                                          </p:val>
                                        </p:tav>
                                      </p:tavLst>
                                    </p:anim>
                                    <p:anim calcmode="lin" valueType="num">
                                      <p:cBhvr>
                                        <p:cTn id="20" dur="100" fill="hold"/>
                                        <p:tgtEl>
                                          <p:spTgt spid="36"/>
                                        </p:tgtEl>
                                        <p:attrNameLst>
                                          <p:attrName>ppt_h</p:attrName>
                                        </p:attrNameLst>
                                      </p:cBhvr>
                                      <p:tavLst>
                                        <p:tav tm="0">
                                          <p:val>
                                            <p:fltVal val="0"/>
                                          </p:val>
                                        </p:tav>
                                        <p:tav tm="100000">
                                          <p:val>
                                            <p:strVal val="#ppt_h"/>
                                          </p:val>
                                        </p:tav>
                                      </p:tavLst>
                                    </p:anim>
                                    <p:animEffect transition="in" filter="fade">
                                      <p:cBhvr>
                                        <p:cTn id="21" dur="100"/>
                                        <p:tgtEl>
                                          <p:spTgt spid="36"/>
                                        </p:tgtEl>
                                      </p:cBhvr>
                                    </p:animEffect>
                                  </p:childTnLst>
                                </p:cTn>
                              </p:par>
                            </p:childTnLst>
                          </p:cTn>
                        </p:par>
                        <p:par>
                          <p:cTn id="22" fill="hold">
                            <p:stCondLst>
                              <p:cond delay="1200"/>
                            </p:stCondLst>
                            <p:childTnLst>
                              <p:par>
                                <p:cTn id="23" presetID="53" presetClass="entr" presetSubtype="16"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100" fill="hold"/>
                                        <p:tgtEl>
                                          <p:spTgt spid="37"/>
                                        </p:tgtEl>
                                        <p:attrNameLst>
                                          <p:attrName>ppt_w</p:attrName>
                                        </p:attrNameLst>
                                      </p:cBhvr>
                                      <p:tavLst>
                                        <p:tav tm="0">
                                          <p:val>
                                            <p:fltVal val="0"/>
                                          </p:val>
                                        </p:tav>
                                        <p:tav tm="100000">
                                          <p:val>
                                            <p:strVal val="#ppt_w"/>
                                          </p:val>
                                        </p:tav>
                                      </p:tavLst>
                                    </p:anim>
                                    <p:anim calcmode="lin" valueType="num">
                                      <p:cBhvr>
                                        <p:cTn id="26" dur="100" fill="hold"/>
                                        <p:tgtEl>
                                          <p:spTgt spid="37"/>
                                        </p:tgtEl>
                                        <p:attrNameLst>
                                          <p:attrName>ppt_h</p:attrName>
                                        </p:attrNameLst>
                                      </p:cBhvr>
                                      <p:tavLst>
                                        <p:tav tm="0">
                                          <p:val>
                                            <p:fltVal val="0"/>
                                          </p:val>
                                        </p:tav>
                                        <p:tav tm="100000">
                                          <p:val>
                                            <p:strVal val="#ppt_h"/>
                                          </p:val>
                                        </p:tav>
                                      </p:tavLst>
                                    </p:anim>
                                    <p:animEffect transition="in" filter="fade">
                                      <p:cBhvr>
                                        <p:cTn id="27" dur="100"/>
                                        <p:tgtEl>
                                          <p:spTgt spid="37"/>
                                        </p:tgtEl>
                                      </p:cBhvr>
                                    </p:animEffect>
                                  </p:childTnLst>
                                </p:cTn>
                              </p:par>
                            </p:childTnLst>
                          </p:cTn>
                        </p:par>
                        <p:par>
                          <p:cTn id="28" fill="hold">
                            <p:stCondLst>
                              <p:cond delay="1300"/>
                            </p:stCondLst>
                            <p:childTnLst>
                              <p:par>
                                <p:cTn id="29" presetID="53" presetClass="entr" presetSubtype="16"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100" fill="hold"/>
                                        <p:tgtEl>
                                          <p:spTgt spid="38"/>
                                        </p:tgtEl>
                                        <p:attrNameLst>
                                          <p:attrName>ppt_w</p:attrName>
                                        </p:attrNameLst>
                                      </p:cBhvr>
                                      <p:tavLst>
                                        <p:tav tm="0">
                                          <p:val>
                                            <p:fltVal val="0"/>
                                          </p:val>
                                        </p:tav>
                                        <p:tav tm="100000">
                                          <p:val>
                                            <p:strVal val="#ppt_w"/>
                                          </p:val>
                                        </p:tav>
                                      </p:tavLst>
                                    </p:anim>
                                    <p:anim calcmode="lin" valueType="num">
                                      <p:cBhvr>
                                        <p:cTn id="32" dur="100" fill="hold"/>
                                        <p:tgtEl>
                                          <p:spTgt spid="38"/>
                                        </p:tgtEl>
                                        <p:attrNameLst>
                                          <p:attrName>ppt_h</p:attrName>
                                        </p:attrNameLst>
                                      </p:cBhvr>
                                      <p:tavLst>
                                        <p:tav tm="0">
                                          <p:val>
                                            <p:fltVal val="0"/>
                                          </p:val>
                                        </p:tav>
                                        <p:tav tm="100000">
                                          <p:val>
                                            <p:strVal val="#ppt_h"/>
                                          </p:val>
                                        </p:tav>
                                      </p:tavLst>
                                    </p:anim>
                                    <p:animEffect transition="in" filter="fade">
                                      <p:cBhvr>
                                        <p:cTn id="33" dur="100"/>
                                        <p:tgtEl>
                                          <p:spTgt spid="38"/>
                                        </p:tgtEl>
                                      </p:cBhvr>
                                    </p:animEffect>
                                  </p:childTnLst>
                                </p:cTn>
                              </p:par>
                            </p:childTnLst>
                          </p:cTn>
                        </p:par>
                        <p:par>
                          <p:cTn id="34" fill="hold">
                            <p:stCondLst>
                              <p:cond delay="1400"/>
                            </p:stCondLst>
                            <p:childTnLst>
                              <p:par>
                                <p:cTn id="35" presetID="53" presetClass="entr" presetSubtype="16"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100" fill="hold"/>
                                        <p:tgtEl>
                                          <p:spTgt spid="39"/>
                                        </p:tgtEl>
                                        <p:attrNameLst>
                                          <p:attrName>ppt_w</p:attrName>
                                        </p:attrNameLst>
                                      </p:cBhvr>
                                      <p:tavLst>
                                        <p:tav tm="0">
                                          <p:val>
                                            <p:fltVal val="0"/>
                                          </p:val>
                                        </p:tav>
                                        <p:tav tm="100000">
                                          <p:val>
                                            <p:strVal val="#ppt_w"/>
                                          </p:val>
                                        </p:tav>
                                      </p:tavLst>
                                    </p:anim>
                                    <p:anim calcmode="lin" valueType="num">
                                      <p:cBhvr>
                                        <p:cTn id="38" dur="100" fill="hold"/>
                                        <p:tgtEl>
                                          <p:spTgt spid="39"/>
                                        </p:tgtEl>
                                        <p:attrNameLst>
                                          <p:attrName>ppt_h</p:attrName>
                                        </p:attrNameLst>
                                      </p:cBhvr>
                                      <p:tavLst>
                                        <p:tav tm="0">
                                          <p:val>
                                            <p:fltVal val="0"/>
                                          </p:val>
                                        </p:tav>
                                        <p:tav tm="100000">
                                          <p:val>
                                            <p:strVal val="#ppt_h"/>
                                          </p:val>
                                        </p:tav>
                                      </p:tavLst>
                                    </p:anim>
                                    <p:animEffect transition="in" filter="fade">
                                      <p:cBhvr>
                                        <p:cTn id="39" dur="100"/>
                                        <p:tgtEl>
                                          <p:spTgt spid="39"/>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 fill="hold"/>
                                        <p:tgtEl>
                                          <p:spTgt spid="40"/>
                                        </p:tgtEl>
                                        <p:attrNameLst>
                                          <p:attrName>ppt_w</p:attrName>
                                        </p:attrNameLst>
                                      </p:cBhvr>
                                      <p:tavLst>
                                        <p:tav tm="0">
                                          <p:val>
                                            <p:fltVal val="0"/>
                                          </p:val>
                                        </p:tav>
                                        <p:tav tm="100000">
                                          <p:val>
                                            <p:strVal val="#ppt_w"/>
                                          </p:val>
                                        </p:tav>
                                      </p:tavLst>
                                    </p:anim>
                                    <p:anim calcmode="lin" valueType="num">
                                      <p:cBhvr>
                                        <p:cTn id="44" dur="100" fill="hold"/>
                                        <p:tgtEl>
                                          <p:spTgt spid="40"/>
                                        </p:tgtEl>
                                        <p:attrNameLst>
                                          <p:attrName>ppt_h</p:attrName>
                                        </p:attrNameLst>
                                      </p:cBhvr>
                                      <p:tavLst>
                                        <p:tav tm="0">
                                          <p:val>
                                            <p:fltVal val="0"/>
                                          </p:val>
                                        </p:tav>
                                        <p:tav tm="100000">
                                          <p:val>
                                            <p:strVal val="#ppt_h"/>
                                          </p:val>
                                        </p:tav>
                                      </p:tavLst>
                                    </p:anim>
                                    <p:animEffect transition="in" filter="fade">
                                      <p:cBhvr>
                                        <p:cTn id="45" dur="100"/>
                                        <p:tgtEl>
                                          <p:spTgt spid="40"/>
                                        </p:tgtEl>
                                      </p:cBhvr>
                                    </p:animEffect>
                                  </p:childTnLst>
                                </p:cTn>
                              </p:par>
                            </p:childTnLst>
                          </p:cTn>
                        </p:par>
                        <p:par>
                          <p:cTn id="46" fill="hold">
                            <p:stCondLst>
                              <p:cond delay="1600"/>
                            </p:stCondLst>
                            <p:childTnLst>
                              <p:par>
                                <p:cTn id="47" presetID="53" presetClass="entr" presetSubtype="16" fill="hold" nodeType="after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 fill="hold"/>
                                        <p:tgtEl>
                                          <p:spTgt spid="41"/>
                                        </p:tgtEl>
                                        <p:attrNameLst>
                                          <p:attrName>ppt_w</p:attrName>
                                        </p:attrNameLst>
                                      </p:cBhvr>
                                      <p:tavLst>
                                        <p:tav tm="0">
                                          <p:val>
                                            <p:fltVal val="0"/>
                                          </p:val>
                                        </p:tav>
                                        <p:tav tm="100000">
                                          <p:val>
                                            <p:strVal val="#ppt_w"/>
                                          </p:val>
                                        </p:tav>
                                      </p:tavLst>
                                    </p:anim>
                                    <p:anim calcmode="lin" valueType="num">
                                      <p:cBhvr>
                                        <p:cTn id="50" dur="100" fill="hold"/>
                                        <p:tgtEl>
                                          <p:spTgt spid="41"/>
                                        </p:tgtEl>
                                        <p:attrNameLst>
                                          <p:attrName>ppt_h</p:attrName>
                                        </p:attrNameLst>
                                      </p:cBhvr>
                                      <p:tavLst>
                                        <p:tav tm="0">
                                          <p:val>
                                            <p:fltVal val="0"/>
                                          </p:val>
                                        </p:tav>
                                        <p:tav tm="100000">
                                          <p:val>
                                            <p:strVal val="#ppt_h"/>
                                          </p:val>
                                        </p:tav>
                                      </p:tavLst>
                                    </p:anim>
                                    <p:animEffect transition="in" filter="fade">
                                      <p:cBhvr>
                                        <p:cTn id="51" dur="100"/>
                                        <p:tgtEl>
                                          <p:spTgt spid="41"/>
                                        </p:tgtEl>
                                      </p:cBhvr>
                                    </p:animEffect>
                                  </p:childTnLst>
                                </p:cTn>
                              </p:par>
                            </p:childTnLst>
                          </p:cTn>
                        </p:par>
                        <p:par>
                          <p:cTn id="52" fill="hold">
                            <p:stCondLst>
                              <p:cond delay="1700"/>
                            </p:stCondLst>
                            <p:childTnLst>
                              <p:par>
                                <p:cTn id="53" presetID="53" presetClass="entr" presetSubtype="16"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100" fill="hold"/>
                                        <p:tgtEl>
                                          <p:spTgt spid="42"/>
                                        </p:tgtEl>
                                        <p:attrNameLst>
                                          <p:attrName>ppt_w</p:attrName>
                                        </p:attrNameLst>
                                      </p:cBhvr>
                                      <p:tavLst>
                                        <p:tav tm="0">
                                          <p:val>
                                            <p:fltVal val="0"/>
                                          </p:val>
                                        </p:tav>
                                        <p:tav tm="100000">
                                          <p:val>
                                            <p:strVal val="#ppt_w"/>
                                          </p:val>
                                        </p:tav>
                                      </p:tavLst>
                                    </p:anim>
                                    <p:anim calcmode="lin" valueType="num">
                                      <p:cBhvr>
                                        <p:cTn id="56" dur="100" fill="hold"/>
                                        <p:tgtEl>
                                          <p:spTgt spid="42"/>
                                        </p:tgtEl>
                                        <p:attrNameLst>
                                          <p:attrName>ppt_h</p:attrName>
                                        </p:attrNameLst>
                                      </p:cBhvr>
                                      <p:tavLst>
                                        <p:tav tm="0">
                                          <p:val>
                                            <p:fltVal val="0"/>
                                          </p:val>
                                        </p:tav>
                                        <p:tav tm="100000">
                                          <p:val>
                                            <p:strVal val="#ppt_h"/>
                                          </p:val>
                                        </p:tav>
                                      </p:tavLst>
                                    </p:anim>
                                    <p:animEffect transition="in" filter="fade">
                                      <p:cBhvr>
                                        <p:cTn id="57" dur="100"/>
                                        <p:tgtEl>
                                          <p:spTgt spid="42"/>
                                        </p:tgtEl>
                                      </p:cBhvr>
                                    </p:animEffect>
                                  </p:childTnLst>
                                </p:cTn>
                              </p:par>
                            </p:childTnLst>
                          </p:cTn>
                        </p:par>
                        <p:par>
                          <p:cTn id="58" fill="hold">
                            <p:stCondLst>
                              <p:cond delay="1800"/>
                            </p:stCondLst>
                            <p:childTnLst>
                              <p:par>
                                <p:cTn id="59" presetID="53" presetClass="entr" presetSubtype="16" fill="hold" nodeType="after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p:cTn id="61" dur="100" fill="hold"/>
                                        <p:tgtEl>
                                          <p:spTgt spid="43"/>
                                        </p:tgtEl>
                                        <p:attrNameLst>
                                          <p:attrName>ppt_w</p:attrName>
                                        </p:attrNameLst>
                                      </p:cBhvr>
                                      <p:tavLst>
                                        <p:tav tm="0">
                                          <p:val>
                                            <p:fltVal val="0"/>
                                          </p:val>
                                        </p:tav>
                                        <p:tav tm="100000">
                                          <p:val>
                                            <p:strVal val="#ppt_w"/>
                                          </p:val>
                                        </p:tav>
                                      </p:tavLst>
                                    </p:anim>
                                    <p:anim calcmode="lin" valueType="num">
                                      <p:cBhvr>
                                        <p:cTn id="62" dur="100" fill="hold"/>
                                        <p:tgtEl>
                                          <p:spTgt spid="43"/>
                                        </p:tgtEl>
                                        <p:attrNameLst>
                                          <p:attrName>ppt_h</p:attrName>
                                        </p:attrNameLst>
                                      </p:cBhvr>
                                      <p:tavLst>
                                        <p:tav tm="0">
                                          <p:val>
                                            <p:fltVal val="0"/>
                                          </p:val>
                                        </p:tav>
                                        <p:tav tm="100000">
                                          <p:val>
                                            <p:strVal val="#ppt_h"/>
                                          </p:val>
                                        </p:tav>
                                      </p:tavLst>
                                    </p:anim>
                                    <p:animEffect transition="in" filter="fade">
                                      <p:cBhvr>
                                        <p:cTn id="63" dur="100"/>
                                        <p:tgtEl>
                                          <p:spTgt spid="43"/>
                                        </p:tgtEl>
                                      </p:cBhvr>
                                    </p:animEffect>
                                  </p:childTnLst>
                                </p:cTn>
                              </p:par>
                            </p:childTnLst>
                          </p:cTn>
                        </p:par>
                        <p:par>
                          <p:cTn id="64" fill="hold">
                            <p:stCondLst>
                              <p:cond delay="1900"/>
                            </p:stCondLst>
                            <p:childTnLst>
                              <p:par>
                                <p:cTn id="65" presetID="53" presetClass="entr" presetSubtype="16" fill="hold"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100" fill="hold"/>
                                        <p:tgtEl>
                                          <p:spTgt spid="44"/>
                                        </p:tgtEl>
                                        <p:attrNameLst>
                                          <p:attrName>ppt_w</p:attrName>
                                        </p:attrNameLst>
                                      </p:cBhvr>
                                      <p:tavLst>
                                        <p:tav tm="0">
                                          <p:val>
                                            <p:fltVal val="0"/>
                                          </p:val>
                                        </p:tav>
                                        <p:tav tm="100000">
                                          <p:val>
                                            <p:strVal val="#ppt_w"/>
                                          </p:val>
                                        </p:tav>
                                      </p:tavLst>
                                    </p:anim>
                                    <p:anim calcmode="lin" valueType="num">
                                      <p:cBhvr>
                                        <p:cTn id="68" dur="100" fill="hold"/>
                                        <p:tgtEl>
                                          <p:spTgt spid="44"/>
                                        </p:tgtEl>
                                        <p:attrNameLst>
                                          <p:attrName>ppt_h</p:attrName>
                                        </p:attrNameLst>
                                      </p:cBhvr>
                                      <p:tavLst>
                                        <p:tav tm="0">
                                          <p:val>
                                            <p:fltVal val="0"/>
                                          </p:val>
                                        </p:tav>
                                        <p:tav tm="100000">
                                          <p:val>
                                            <p:strVal val="#ppt_h"/>
                                          </p:val>
                                        </p:tav>
                                      </p:tavLst>
                                    </p:anim>
                                    <p:animEffect transition="in" filter="fade">
                                      <p:cBhvr>
                                        <p:cTn id="69" dur="100"/>
                                        <p:tgtEl>
                                          <p:spTgt spid="44"/>
                                        </p:tgtEl>
                                      </p:cBhvr>
                                    </p:animEffect>
                                  </p:childTnLst>
                                </p:cTn>
                              </p:par>
                            </p:childTnLst>
                          </p:cTn>
                        </p:par>
                        <p:par>
                          <p:cTn id="70" fill="hold">
                            <p:stCondLst>
                              <p:cond delay="2000"/>
                            </p:stCondLst>
                            <p:childTnLst>
                              <p:par>
                                <p:cTn id="71" presetID="53" presetClass="entr" presetSubtype="16" fill="hold" nodeType="afterEffect">
                                  <p:stCondLst>
                                    <p:cond delay="0"/>
                                  </p:stCondLst>
                                  <p:childTnLst>
                                    <p:set>
                                      <p:cBhvr>
                                        <p:cTn id="72" dur="1" fill="hold">
                                          <p:stCondLst>
                                            <p:cond delay="0"/>
                                          </p:stCondLst>
                                        </p:cTn>
                                        <p:tgtEl>
                                          <p:spTgt spid="45"/>
                                        </p:tgtEl>
                                        <p:attrNameLst>
                                          <p:attrName>style.visibility</p:attrName>
                                        </p:attrNameLst>
                                      </p:cBhvr>
                                      <p:to>
                                        <p:strVal val="visible"/>
                                      </p:to>
                                    </p:set>
                                    <p:anim calcmode="lin" valueType="num">
                                      <p:cBhvr>
                                        <p:cTn id="73" dur="100" fill="hold"/>
                                        <p:tgtEl>
                                          <p:spTgt spid="45"/>
                                        </p:tgtEl>
                                        <p:attrNameLst>
                                          <p:attrName>ppt_w</p:attrName>
                                        </p:attrNameLst>
                                      </p:cBhvr>
                                      <p:tavLst>
                                        <p:tav tm="0">
                                          <p:val>
                                            <p:fltVal val="0"/>
                                          </p:val>
                                        </p:tav>
                                        <p:tav tm="100000">
                                          <p:val>
                                            <p:strVal val="#ppt_w"/>
                                          </p:val>
                                        </p:tav>
                                      </p:tavLst>
                                    </p:anim>
                                    <p:anim calcmode="lin" valueType="num">
                                      <p:cBhvr>
                                        <p:cTn id="74" dur="100" fill="hold"/>
                                        <p:tgtEl>
                                          <p:spTgt spid="45"/>
                                        </p:tgtEl>
                                        <p:attrNameLst>
                                          <p:attrName>ppt_h</p:attrName>
                                        </p:attrNameLst>
                                      </p:cBhvr>
                                      <p:tavLst>
                                        <p:tav tm="0">
                                          <p:val>
                                            <p:fltVal val="0"/>
                                          </p:val>
                                        </p:tav>
                                        <p:tav tm="100000">
                                          <p:val>
                                            <p:strVal val="#ppt_h"/>
                                          </p:val>
                                        </p:tav>
                                      </p:tavLst>
                                    </p:anim>
                                    <p:animEffect transition="in" filter="fade">
                                      <p:cBhvr>
                                        <p:cTn id="75" dur="100"/>
                                        <p:tgtEl>
                                          <p:spTgt spid="45"/>
                                        </p:tgtEl>
                                      </p:cBhvr>
                                    </p:animEffect>
                                  </p:childTnLst>
                                </p:cTn>
                              </p:par>
                            </p:childTnLst>
                          </p:cTn>
                        </p:par>
                        <p:par>
                          <p:cTn id="76" fill="hold">
                            <p:stCondLst>
                              <p:cond delay="2100"/>
                            </p:stCondLst>
                            <p:childTnLst>
                              <p:par>
                                <p:cTn id="77" presetID="53" presetClass="entr" presetSubtype="16" fill="hold" nodeType="after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 fill="hold"/>
                                        <p:tgtEl>
                                          <p:spTgt spid="46"/>
                                        </p:tgtEl>
                                        <p:attrNameLst>
                                          <p:attrName>ppt_w</p:attrName>
                                        </p:attrNameLst>
                                      </p:cBhvr>
                                      <p:tavLst>
                                        <p:tav tm="0">
                                          <p:val>
                                            <p:fltVal val="0"/>
                                          </p:val>
                                        </p:tav>
                                        <p:tav tm="100000">
                                          <p:val>
                                            <p:strVal val="#ppt_w"/>
                                          </p:val>
                                        </p:tav>
                                      </p:tavLst>
                                    </p:anim>
                                    <p:anim calcmode="lin" valueType="num">
                                      <p:cBhvr>
                                        <p:cTn id="80" dur="100" fill="hold"/>
                                        <p:tgtEl>
                                          <p:spTgt spid="46"/>
                                        </p:tgtEl>
                                        <p:attrNameLst>
                                          <p:attrName>ppt_h</p:attrName>
                                        </p:attrNameLst>
                                      </p:cBhvr>
                                      <p:tavLst>
                                        <p:tav tm="0">
                                          <p:val>
                                            <p:fltVal val="0"/>
                                          </p:val>
                                        </p:tav>
                                        <p:tav tm="100000">
                                          <p:val>
                                            <p:strVal val="#ppt_h"/>
                                          </p:val>
                                        </p:tav>
                                      </p:tavLst>
                                    </p:anim>
                                    <p:animEffect transition="in" filter="fade">
                                      <p:cBhvr>
                                        <p:cTn id="81" dur="100"/>
                                        <p:tgtEl>
                                          <p:spTgt spid="46"/>
                                        </p:tgtEl>
                                      </p:cBhvr>
                                    </p:animEffect>
                                  </p:childTnLst>
                                </p:cTn>
                              </p:par>
                            </p:childTnLst>
                          </p:cTn>
                        </p:par>
                        <p:par>
                          <p:cTn id="82" fill="hold">
                            <p:stCondLst>
                              <p:cond delay="2200"/>
                            </p:stCondLst>
                            <p:childTnLst>
                              <p:par>
                                <p:cTn id="83" presetID="53" presetClass="entr" presetSubtype="16" fill="hold" nodeType="after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p:cTn id="85" dur="100" fill="hold"/>
                                        <p:tgtEl>
                                          <p:spTgt spid="47"/>
                                        </p:tgtEl>
                                        <p:attrNameLst>
                                          <p:attrName>ppt_w</p:attrName>
                                        </p:attrNameLst>
                                      </p:cBhvr>
                                      <p:tavLst>
                                        <p:tav tm="0">
                                          <p:val>
                                            <p:fltVal val="0"/>
                                          </p:val>
                                        </p:tav>
                                        <p:tav tm="100000">
                                          <p:val>
                                            <p:strVal val="#ppt_w"/>
                                          </p:val>
                                        </p:tav>
                                      </p:tavLst>
                                    </p:anim>
                                    <p:anim calcmode="lin" valueType="num">
                                      <p:cBhvr>
                                        <p:cTn id="86" dur="100" fill="hold"/>
                                        <p:tgtEl>
                                          <p:spTgt spid="47"/>
                                        </p:tgtEl>
                                        <p:attrNameLst>
                                          <p:attrName>ppt_h</p:attrName>
                                        </p:attrNameLst>
                                      </p:cBhvr>
                                      <p:tavLst>
                                        <p:tav tm="0">
                                          <p:val>
                                            <p:fltVal val="0"/>
                                          </p:val>
                                        </p:tav>
                                        <p:tav tm="100000">
                                          <p:val>
                                            <p:strVal val="#ppt_h"/>
                                          </p:val>
                                        </p:tav>
                                      </p:tavLst>
                                    </p:anim>
                                    <p:animEffect transition="in" filter="fade">
                                      <p:cBhvr>
                                        <p:cTn id="87" dur="100"/>
                                        <p:tgtEl>
                                          <p:spTgt spid="47"/>
                                        </p:tgtEl>
                                      </p:cBhvr>
                                    </p:animEffect>
                                  </p:childTnLst>
                                </p:cTn>
                              </p:par>
                            </p:childTnLst>
                          </p:cTn>
                        </p:par>
                        <p:par>
                          <p:cTn id="88" fill="hold">
                            <p:stCondLst>
                              <p:cond delay="2300"/>
                            </p:stCondLst>
                            <p:childTnLst>
                              <p:par>
                                <p:cTn id="89" presetID="53" presetClass="entr" presetSubtype="16"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p:cTn id="91" dur="100" fill="hold"/>
                                        <p:tgtEl>
                                          <p:spTgt spid="48"/>
                                        </p:tgtEl>
                                        <p:attrNameLst>
                                          <p:attrName>ppt_w</p:attrName>
                                        </p:attrNameLst>
                                      </p:cBhvr>
                                      <p:tavLst>
                                        <p:tav tm="0">
                                          <p:val>
                                            <p:fltVal val="0"/>
                                          </p:val>
                                        </p:tav>
                                        <p:tav tm="100000">
                                          <p:val>
                                            <p:strVal val="#ppt_w"/>
                                          </p:val>
                                        </p:tav>
                                      </p:tavLst>
                                    </p:anim>
                                    <p:anim calcmode="lin" valueType="num">
                                      <p:cBhvr>
                                        <p:cTn id="92" dur="100" fill="hold"/>
                                        <p:tgtEl>
                                          <p:spTgt spid="48"/>
                                        </p:tgtEl>
                                        <p:attrNameLst>
                                          <p:attrName>ppt_h</p:attrName>
                                        </p:attrNameLst>
                                      </p:cBhvr>
                                      <p:tavLst>
                                        <p:tav tm="0">
                                          <p:val>
                                            <p:fltVal val="0"/>
                                          </p:val>
                                        </p:tav>
                                        <p:tav tm="100000">
                                          <p:val>
                                            <p:strVal val="#ppt_h"/>
                                          </p:val>
                                        </p:tav>
                                      </p:tavLst>
                                    </p:anim>
                                    <p:animEffect transition="in" filter="fade">
                                      <p:cBhvr>
                                        <p:cTn id="93" dur="100"/>
                                        <p:tgtEl>
                                          <p:spTgt spid="48"/>
                                        </p:tgtEl>
                                      </p:cBhvr>
                                    </p:animEffect>
                                  </p:childTnLst>
                                </p:cTn>
                              </p:par>
                            </p:childTnLst>
                          </p:cTn>
                        </p:par>
                        <p:par>
                          <p:cTn id="94" fill="hold">
                            <p:stCondLst>
                              <p:cond delay="2400"/>
                            </p:stCondLst>
                            <p:childTnLst>
                              <p:par>
                                <p:cTn id="95" presetID="53" presetClass="entr" presetSubtype="16" fill="hold" nodeType="after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p:cTn id="97" dur="100" fill="hold"/>
                                        <p:tgtEl>
                                          <p:spTgt spid="49"/>
                                        </p:tgtEl>
                                        <p:attrNameLst>
                                          <p:attrName>ppt_w</p:attrName>
                                        </p:attrNameLst>
                                      </p:cBhvr>
                                      <p:tavLst>
                                        <p:tav tm="0">
                                          <p:val>
                                            <p:fltVal val="0"/>
                                          </p:val>
                                        </p:tav>
                                        <p:tav tm="100000">
                                          <p:val>
                                            <p:strVal val="#ppt_w"/>
                                          </p:val>
                                        </p:tav>
                                      </p:tavLst>
                                    </p:anim>
                                    <p:anim calcmode="lin" valueType="num">
                                      <p:cBhvr>
                                        <p:cTn id="98" dur="100" fill="hold"/>
                                        <p:tgtEl>
                                          <p:spTgt spid="49"/>
                                        </p:tgtEl>
                                        <p:attrNameLst>
                                          <p:attrName>ppt_h</p:attrName>
                                        </p:attrNameLst>
                                      </p:cBhvr>
                                      <p:tavLst>
                                        <p:tav tm="0">
                                          <p:val>
                                            <p:fltVal val="0"/>
                                          </p:val>
                                        </p:tav>
                                        <p:tav tm="100000">
                                          <p:val>
                                            <p:strVal val="#ppt_h"/>
                                          </p:val>
                                        </p:tav>
                                      </p:tavLst>
                                    </p:anim>
                                    <p:animEffect transition="in" filter="fade">
                                      <p:cBhvr>
                                        <p:cTn id="99" dur="100"/>
                                        <p:tgtEl>
                                          <p:spTgt spid="49"/>
                                        </p:tgtEl>
                                      </p:cBhvr>
                                    </p:animEffect>
                                  </p:childTnLst>
                                </p:cTn>
                              </p:par>
                            </p:childTnLst>
                          </p:cTn>
                        </p:par>
                        <p:par>
                          <p:cTn id="100" fill="hold">
                            <p:stCondLst>
                              <p:cond delay="2500"/>
                            </p:stCondLst>
                            <p:childTnLst>
                              <p:par>
                                <p:cTn id="101" presetID="53" presetClass="entr" presetSubtype="16" fill="hold" nodeType="after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p:cTn id="103" dur="100" fill="hold"/>
                                        <p:tgtEl>
                                          <p:spTgt spid="50"/>
                                        </p:tgtEl>
                                        <p:attrNameLst>
                                          <p:attrName>ppt_w</p:attrName>
                                        </p:attrNameLst>
                                      </p:cBhvr>
                                      <p:tavLst>
                                        <p:tav tm="0">
                                          <p:val>
                                            <p:fltVal val="0"/>
                                          </p:val>
                                        </p:tav>
                                        <p:tav tm="100000">
                                          <p:val>
                                            <p:strVal val="#ppt_w"/>
                                          </p:val>
                                        </p:tav>
                                      </p:tavLst>
                                    </p:anim>
                                    <p:anim calcmode="lin" valueType="num">
                                      <p:cBhvr>
                                        <p:cTn id="104" dur="100" fill="hold"/>
                                        <p:tgtEl>
                                          <p:spTgt spid="50"/>
                                        </p:tgtEl>
                                        <p:attrNameLst>
                                          <p:attrName>ppt_h</p:attrName>
                                        </p:attrNameLst>
                                      </p:cBhvr>
                                      <p:tavLst>
                                        <p:tav tm="0">
                                          <p:val>
                                            <p:fltVal val="0"/>
                                          </p:val>
                                        </p:tav>
                                        <p:tav tm="100000">
                                          <p:val>
                                            <p:strVal val="#ppt_h"/>
                                          </p:val>
                                        </p:tav>
                                      </p:tavLst>
                                    </p:anim>
                                    <p:animEffect transition="in" filter="fade">
                                      <p:cBhvr>
                                        <p:cTn id="105" dur="100"/>
                                        <p:tgtEl>
                                          <p:spTgt spid="50"/>
                                        </p:tgtEl>
                                      </p:cBhvr>
                                    </p:animEffect>
                                  </p:childTnLst>
                                </p:cTn>
                              </p:par>
                            </p:childTnLst>
                          </p:cTn>
                        </p:par>
                        <p:par>
                          <p:cTn id="106" fill="hold">
                            <p:stCondLst>
                              <p:cond delay="2600"/>
                            </p:stCondLst>
                            <p:childTnLst>
                              <p:par>
                                <p:cTn id="107" presetID="53" presetClass="entr" presetSubtype="16" fill="hold" nodeType="afterEffect">
                                  <p:stCondLst>
                                    <p:cond delay="0"/>
                                  </p:stCondLst>
                                  <p:childTnLst>
                                    <p:set>
                                      <p:cBhvr>
                                        <p:cTn id="108" dur="1" fill="hold">
                                          <p:stCondLst>
                                            <p:cond delay="0"/>
                                          </p:stCondLst>
                                        </p:cTn>
                                        <p:tgtEl>
                                          <p:spTgt spid="51"/>
                                        </p:tgtEl>
                                        <p:attrNameLst>
                                          <p:attrName>style.visibility</p:attrName>
                                        </p:attrNameLst>
                                      </p:cBhvr>
                                      <p:to>
                                        <p:strVal val="visible"/>
                                      </p:to>
                                    </p:set>
                                    <p:anim calcmode="lin" valueType="num">
                                      <p:cBhvr>
                                        <p:cTn id="109" dur="100" fill="hold"/>
                                        <p:tgtEl>
                                          <p:spTgt spid="51"/>
                                        </p:tgtEl>
                                        <p:attrNameLst>
                                          <p:attrName>ppt_w</p:attrName>
                                        </p:attrNameLst>
                                      </p:cBhvr>
                                      <p:tavLst>
                                        <p:tav tm="0">
                                          <p:val>
                                            <p:fltVal val="0"/>
                                          </p:val>
                                        </p:tav>
                                        <p:tav tm="100000">
                                          <p:val>
                                            <p:strVal val="#ppt_w"/>
                                          </p:val>
                                        </p:tav>
                                      </p:tavLst>
                                    </p:anim>
                                    <p:anim calcmode="lin" valueType="num">
                                      <p:cBhvr>
                                        <p:cTn id="110" dur="100" fill="hold"/>
                                        <p:tgtEl>
                                          <p:spTgt spid="51"/>
                                        </p:tgtEl>
                                        <p:attrNameLst>
                                          <p:attrName>ppt_h</p:attrName>
                                        </p:attrNameLst>
                                      </p:cBhvr>
                                      <p:tavLst>
                                        <p:tav tm="0">
                                          <p:val>
                                            <p:fltVal val="0"/>
                                          </p:val>
                                        </p:tav>
                                        <p:tav tm="100000">
                                          <p:val>
                                            <p:strVal val="#ppt_h"/>
                                          </p:val>
                                        </p:tav>
                                      </p:tavLst>
                                    </p:anim>
                                    <p:animEffect transition="in" filter="fade">
                                      <p:cBhvr>
                                        <p:cTn id="111" dur="100"/>
                                        <p:tgtEl>
                                          <p:spTgt spid="51"/>
                                        </p:tgtEl>
                                      </p:cBhvr>
                                    </p:animEffect>
                                  </p:childTnLst>
                                </p:cTn>
                              </p:par>
                            </p:childTnLst>
                          </p:cTn>
                        </p:par>
                        <p:par>
                          <p:cTn id="112" fill="hold">
                            <p:stCondLst>
                              <p:cond delay="2700"/>
                            </p:stCondLst>
                            <p:childTnLst>
                              <p:par>
                                <p:cTn id="113" presetID="53" presetClass="entr" presetSubtype="16" fill="hold" nodeType="afterEffect">
                                  <p:stCondLst>
                                    <p:cond delay="0"/>
                                  </p:stCondLst>
                                  <p:childTnLst>
                                    <p:set>
                                      <p:cBhvr>
                                        <p:cTn id="114" dur="1" fill="hold">
                                          <p:stCondLst>
                                            <p:cond delay="0"/>
                                          </p:stCondLst>
                                        </p:cTn>
                                        <p:tgtEl>
                                          <p:spTgt spid="63"/>
                                        </p:tgtEl>
                                        <p:attrNameLst>
                                          <p:attrName>style.visibility</p:attrName>
                                        </p:attrNameLst>
                                      </p:cBhvr>
                                      <p:to>
                                        <p:strVal val="visible"/>
                                      </p:to>
                                    </p:set>
                                    <p:anim calcmode="lin" valueType="num">
                                      <p:cBhvr>
                                        <p:cTn id="115" dur="100" fill="hold"/>
                                        <p:tgtEl>
                                          <p:spTgt spid="63"/>
                                        </p:tgtEl>
                                        <p:attrNameLst>
                                          <p:attrName>ppt_w</p:attrName>
                                        </p:attrNameLst>
                                      </p:cBhvr>
                                      <p:tavLst>
                                        <p:tav tm="0">
                                          <p:val>
                                            <p:fltVal val="0"/>
                                          </p:val>
                                        </p:tav>
                                        <p:tav tm="100000">
                                          <p:val>
                                            <p:strVal val="#ppt_w"/>
                                          </p:val>
                                        </p:tav>
                                      </p:tavLst>
                                    </p:anim>
                                    <p:anim calcmode="lin" valueType="num">
                                      <p:cBhvr>
                                        <p:cTn id="116" dur="100" fill="hold"/>
                                        <p:tgtEl>
                                          <p:spTgt spid="63"/>
                                        </p:tgtEl>
                                        <p:attrNameLst>
                                          <p:attrName>ppt_h</p:attrName>
                                        </p:attrNameLst>
                                      </p:cBhvr>
                                      <p:tavLst>
                                        <p:tav tm="0">
                                          <p:val>
                                            <p:fltVal val="0"/>
                                          </p:val>
                                        </p:tav>
                                        <p:tav tm="100000">
                                          <p:val>
                                            <p:strVal val="#ppt_h"/>
                                          </p:val>
                                        </p:tav>
                                      </p:tavLst>
                                    </p:anim>
                                    <p:animEffect transition="in" filter="fade">
                                      <p:cBhvr>
                                        <p:cTn id="117" dur="100"/>
                                        <p:tgtEl>
                                          <p:spTgt spid="63"/>
                                        </p:tgtEl>
                                      </p:cBhvr>
                                    </p:animEffect>
                                  </p:childTnLst>
                                </p:cTn>
                              </p:par>
                            </p:childTnLst>
                          </p:cTn>
                        </p:par>
                        <p:par>
                          <p:cTn id="118" fill="hold">
                            <p:stCondLst>
                              <p:cond delay="2800"/>
                            </p:stCondLst>
                            <p:childTnLst>
                              <p:par>
                                <p:cTn id="119" presetID="53" presetClass="entr" presetSubtype="16" fill="hold" nodeType="afterEffect">
                                  <p:stCondLst>
                                    <p:cond delay="0"/>
                                  </p:stCondLst>
                                  <p:childTnLst>
                                    <p:set>
                                      <p:cBhvr>
                                        <p:cTn id="120" dur="1" fill="hold">
                                          <p:stCondLst>
                                            <p:cond delay="0"/>
                                          </p:stCondLst>
                                        </p:cTn>
                                        <p:tgtEl>
                                          <p:spTgt spid="65"/>
                                        </p:tgtEl>
                                        <p:attrNameLst>
                                          <p:attrName>style.visibility</p:attrName>
                                        </p:attrNameLst>
                                      </p:cBhvr>
                                      <p:to>
                                        <p:strVal val="visible"/>
                                      </p:to>
                                    </p:set>
                                    <p:anim calcmode="lin" valueType="num">
                                      <p:cBhvr>
                                        <p:cTn id="121" dur="100" fill="hold"/>
                                        <p:tgtEl>
                                          <p:spTgt spid="65"/>
                                        </p:tgtEl>
                                        <p:attrNameLst>
                                          <p:attrName>ppt_w</p:attrName>
                                        </p:attrNameLst>
                                      </p:cBhvr>
                                      <p:tavLst>
                                        <p:tav tm="0">
                                          <p:val>
                                            <p:fltVal val="0"/>
                                          </p:val>
                                        </p:tav>
                                        <p:tav tm="100000">
                                          <p:val>
                                            <p:strVal val="#ppt_w"/>
                                          </p:val>
                                        </p:tav>
                                      </p:tavLst>
                                    </p:anim>
                                    <p:anim calcmode="lin" valueType="num">
                                      <p:cBhvr>
                                        <p:cTn id="122" dur="100" fill="hold"/>
                                        <p:tgtEl>
                                          <p:spTgt spid="65"/>
                                        </p:tgtEl>
                                        <p:attrNameLst>
                                          <p:attrName>ppt_h</p:attrName>
                                        </p:attrNameLst>
                                      </p:cBhvr>
                                      <p:tavLst>
                                        <p:tav tm="0">
                                          <p:val>
                                            <p:fltVal val="0"/>
                                          </p:val>
                                        </p:tav>
                                        <p:tav tm="100000">
                                          <p:val>
                                            <p:strVal val="#ppt_h"/>
                                          </p:val>
                                        </p:tav>
                                      </p:tavLst>
                                    </p:anim>
                                    <p:animEffect transition="in" filter="fade">
                                      <p:cBhvr>
                                        <p:cTn id="123" dur="100"/>
                                        <p:tgtEl>
                                          <p:spTgt spid="65"/>
                                        </p:tgtEl>
                                      </p:cBhvr>
                                    </p:animEffect>
                                  </p:childTnLst>
                                </p:cTn>
                              </p:par>
                            </p:childTnLst>
                          </p:cTn>
                        </p:par>
                        <p:par>
                          <p:cTn id="124" fill="hold">
                            <p:stCondLst>
                              <p:cond delay="2900"/>
                            </p:stCondLst>
                            <p:childTnLst>
                              <p:par>
                                <p:cTn id="125" presetID="53" presetClass="entr" presetSubtype="16" fill="hold" nodeType="afterEffect">
                                  <p:stCondLst>
                                    <p:cond delay="0"/>
                                  </p:stCondLst>
                                  <p:childTnLst>
                                    <p:set>
                                      <p:cBhvr>
                                        <p:cTn id="126" dur="1" fill="hold">
                                          <p:stCondLst>
                                            <p:cond delay="0"/>
                                          </p:stCondLst>
                                        </p:cTn>
                                        <p:tgtEl>
                                          <p:spTgt spid="66"/>
                                        </p:tgtEl>
                                        <p:attrNameLst>
                                          <p:attrName>style.visibility</p:attrName>
                                        </p:attrNameLst>
                                      </p:cBhvr>
                                      <p:to>
                                        <p:strVal val="visible"/>
                                      </p:to>
                                    </p:set>
                                    <p:anim calcmode="lin" valueType="num">
                                      <p:cBhvr>
                                        <p:cTn id="127" dur="100" fill="hold"/>
                                        <p:tgtEl>
                                          <p:spTgt spid="66"/>
                                        </p:tgtEl>
                                        <p:attrNameLst>
                                          <p:attrName>ppt_w</p:attrName>
                                        </p:attrNameLst>
                                      </p:cBhvr>
                                      <p:tavLst>
                                        <p:tav tm="0">
                                          <p:val>
                                            <p:fltVal val="0"/>
                                          </p:val>
                                        </p:tav>
                                        <p:tav tm="100000">
                                          <p:val>
                                            <p:strVal val="#ppt_w"/>
                                          </p:val>
                                        </p:tav>
                                      </p:tavLst>
                                    </p:anim>
                                    <p:anim calcmode="lin" valueType="num">
                                      <p:cBhvr>
                                        <p:cTn id="128" dur="100" fill="hold"/>
                                        <p:tgtEl>
                                          <p:spTgt spid="66"/>
                                        </p:tgtEl>
                                        <p:attrNameLst>
                                          <p:attrName>ppt_h</p:attrName>
                                        </p:attrNameLst>
                                      </p:cBhvr>
                                      <p:tavLst>
                                        <p:tav tm="0">
                                          <p:val>
                                            <p:fltVal val="0"/>
                                          </p:val>
                                        </p:tav>
                                        <p:tav tm="100000">
                                          <p:val>
                                            <p:strVal val="#ppt_h"/>
                                          </p:val>
                                        </p:tav>
                                      </p:tavLst>
                                    </p:anim>
                                    <p:animEffect transition="in" filter="fade">
                                      <p:cBhvr>
                                        <p:cTn id="129" dur="100"/>
                                        <p:tgtEl>
                                          <p:spTgt spid="66"/>
                                        </p:tgtEl>
                                      </p:cBhvr>
                                    </p:animEffect>
                                  </p:childTnLst>
                                </p:cTn>
                              </p:par>
                            </p:childTnLst>
                          </p:cTn>
                        </p:par>
                        <p:par>
                          <p:cTn id="130" fill="hold">
                            <p:stCondLst>
                              <p:cond delay="3000"/>
                            </p:stCondLst>
                            <p:childTnLst>
                              <p:par>
                                <p:cTn id="131" presetID="53" presetClass="entr" presetSubtype="16" fill="hold" nodeType="afterEffect">
                                  <p:stCondLst>
                                    <p:cond delay="0"/>
                                  </p:stCondLst>
                                  <p:childTnLst>
                                    <p:set>
                                      <p:cBhvr>
                                        <p:cTn id="132" dur="1" fill="hold">
                                          <p:stCondLst>
                                            <p:cond delay="0"/>
                                          </p:stCondLst>
                                        </p:cTn>
                                        <p:tgtEl>
                                          <p:spTgt spid="67"/>
                                        </p:tgtEl>
                                        <p:attrNameLst>
                                          <p:attrName>style.visibility</p:attrName>
                                        </p:attrNameLst>
                                      </p:cBhvr>
                                      <p:to>
                                        <p:strVal val="visible"/>
                                      </p:to>
                                    </p:set>
                                    <p:anim calcmode="lin" valueType="num">
                                      <p:cBhvr>
                                        <p:cTn id="133" dur="100" fill="hold"/>
                                        <p:tgtEl>
                                          <p:spTgt spid="67"/>
                                        </p:tgtEl>
                                        <p:attrNameLst>
                                          <p:attrName>ppt_w</p:attrName>
                                        </p:attrNameLst>
                                      </p:cBhvr>
                                      <p:tavLst>
                                        <p:tav tm="0">
                                          <p:val>
                                            <p:fltVal val="0"/>
                                          </p:val>
                                        </p:tav>
                                        <p:tav tm="100000">
                                          <p:val>
                                            <p:strVal val="#ppt_w"/>
                                          </p:val>
                                        </p:tav>
                                      </p:tavLst>
                                    </p:anim>
                                    <p:anim calcmode="lin" valueType="num">
                                      <p:cBhvr>
                                        <p:cTn id="134" dur="100" fill="hold"/>
                                        <p:tgtEl>
                                          <p:spTgt spid="67"/>
                                        </p:tgtEl>
                                        <p:attrNameLst>
                                          <p:attrName>ppt_h</p:attrName>
                                        </p:attrNameLst>
                                      </p:cBhvr>
                                      <p:tavLst>
                                        <p:tav tm="0">
                                          <p:val>
                                            <p:fltVal val="0"/>
                                          </p:val>
                                        </p:tav>
                                        <p:tav tm="100000">
                                          <p:val>
                                            <p:strVal val="#ppt_h"/>
                                          </p:val>
                                        </p:tav>
                                      </p:tavLst>
                                    </p:anim>
                                    <p:animEffect transition="in" filter="fade">
                                      <p:cBhvr>
                                        <p:cTn id="135" dur="1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 y="1"/>
            <a:ext cx="9144001" cy="6838950"/>
          </a:xfrm>
          <a:prstGeom prst="rect">
            <a:avLst/>
          </a:prstGeom>
          <a:solidFill>
            <a:srgbClr val="4B8B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pic>
        <p:nvPicPr>
          <p:cNvPr id="6" name="00_Motion_vacunas_final _OK-sin-cierr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48519"/>
            <a:ext cx="9144000" cy="5141913"/>
          </a:xfrm>
          <a:prstGeom prst="rect">
            <a:avLst/>
          </a:prstGeom>
        </p:spPr>
      </p:pic>
    </p:spTree>
    <p:extLst>
      <p:ext uri="{BB962C8B-B14F-4D97-AF65-F5344CB8AC3E}">
        <p14:creationId xmlns:p14="http://schemas.microsoft.com/office/powerpoint/2010/main" val="17969592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 y="-1"/>
            <a:ext cx="9228519" cy="6985361"/>
          </a:xfrm>
          <a:prstGeom prst="rect">
            <a:avLst/>
          </a:prstGeom>
        </p:spPr>
      </p:pic>
      <p:pic>
        <p:nvPicPr>
          <p:cNvPr id="7" name="Imagen 6">
            <a:hlinkClick r:id="rId3"/>
          </p:cNvPr>
          <p:cNvPicPr>
            <a:picLocks noChangeAspect="1"/>
          </p:cNvPicPr>
          <p:nvPr/>
        </p:nvPicPr>
        <p:blipFill>
          <a:blip r:embed="rId4"/>
          <a:stretch>
            <a:fillRect/>
          </a:stretch>
        </p:blipFill>
        <p:spPr>
          <a:xfrm>
            <a:off x="3740150" y="3038475"/>
            <a:ext cx="1663700" cy="762000"/>
          </a:xfrm>
          <a:prstGeom prst="rect">
            <a:avLst/>
          </a:prstGeom>
        </p:spPr>
      </p:pic>
      <p:pic>
        <p:nvPicPr>
          <p:cNvPr id="8" name="Imagen 7">
            <a:hlinkClick r:id="rId5"/>
          </p:cNvPr>
          <p:cNvPicPr>
            <a:picLocks noChangeAspect="1"/>
          </p:cNvPicPr>
          <p:nvPr/>
        </p:nvPicPr>
        <p:blipFill>
          <a:blip r:embed="rId6"/>
          <a:stretch>
            <a:fillRect/>
          </a:stretch>
        </p:blipFill>
        <p:spPr>
          <a:xfrm>
            <a:off x="7714544" y="6124743"/>
            <a:ext cx="1116000" cy="444424"/>
          </a:xfrm>
          <a:prstGeom prst="rect">
            <a:avLst/>
          </a:prstGeom>
        </p:spPr>
      </p:pic>
    </p:spTree>
    <p:extLst>
      <p:ext uri="{BB962C8B-B14F-4D97-AF65-F5344CB8AC3E}">
        <p14:creationId xmlns:p14="http://schemas.microsoft.com/office/powerpoint/2010/main" val="220547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p:cNvSpPr/>
          <p:nvPr/>
        </p:nvSpPr>
        <p:spPr>
          <a:xfrm>
            <a:off x="-1" y="-768"/>
            <a:ext cx="4096297"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5" name="CuadroTexto 34"/>
          <p:cNvSpPr txBox="1"/>
          <p:nvPr/>
        </p:nvSpPr>
        <p:spPr>
          <a:xfrm>
            <a:off x="304613" y="164200"/>
            <a:ext cx="4381980" cy="175048"/>
          </a:xfrm>
          <a:prstGeom prst="rect">
            <a:avLst/>
          </a:prstGeom>
        </p:spPr>
        <p:txBody>
          <a:bodyPr vert="horz" wrap="square" lIns="0" tIns="0" rIns="0" bIns="0" rtlCol="0" anchor="t" anchorCtr="0">
            <a:spAutoFit/>
          </a:bodyPr>
          <a:lstStyle/>
          <a:p>
            <a:pPr>
              <a:lnSpc>
                <a:spcPct val="85000"/>
              </a:lnSpc>
            </a:pPr>
            <a:r>
              <a:rPr lang="es-ES" sz="1300" dirty="0">
                <a:solidFill>
                  <a:srgbClr val="FFFFFF"/>
                </a:solidFill>
                <a:latin typeface="HelveticaNeue-BoldCond"/>
                <a:cs typeface="HelveticaNeue-BoldCond"/>
              </a:rPr>
              <a:t>TASAS REGIONALES DE COBERTURA DE VACUNACIÓN</a:t>
            </a:r>
          </a:p>
        </p:txBody>
      </p:sp>
      <p:sp>
        <p:nvSpPr>
          <p:cNvPr id="36" name="CuadroTexto 35"/>
          <p:cNvSpPr txBox="1"/>
          <p:nvPr/>
        </p:nvSpPr>
        <p:spPr>
          <a:xfrm>
            <a:off x="304613" y="4859653"/>
            <a:ext cx="8630324" cy="1447063"/>
          </a:xfrm>
          <a:prstGeom prst="rect">
            <a:avLst/>
          </a:prstGeom>
        </p:spPr>
        <p:txBody>
          <a:bodyPr vert="horz" wrap="square" lIns="0" tIns="0" rIns="0" bIns="0" rtlCol="0" anchor="t" anchorCtr="0">
            <a:spAutoFit/>
          </a:bodyPr>
          <a:lstStyle/>
          <a:p>
            <a:pPr algn="ctr">
              <a:lnSpc>
                <a:spcPct val="90000"/>
              </a:lnSpc>
            </a:pPr>
            <a:r>
              <a:rPr lang="es-ES_tradnl" sz="2600" dirty="0">
                <a:latin typeface="HelveticaNeue-Thin"/>
                <a:cs typeface="HelveticaNeue-Thin"/>
              </a:rPr>
              <a:t>Con la excepción del acceso al agua potable, ninguna intervención humana </a:t>
            </a:r>
            <a:r>
              <a:rPr lang="es-ES_tradnl" sz="2600" dirty="0">
                <a:latin typeface="HelveticaNeue Medium" panose="00000400000000000000" pitchFamily="2" charset="0"/>
                <a:cs typeface="HelveticaNeue Medium"/>
              </a:rPr>
              <a:t>puede rivalizar con la inmunización para combatir enfermedades prevenibles</a:t>
            </a:r>
            <a:r>
              <a:rPr lang="es-ES_tradnl" sz="2600" dirty="0">
                <a:latin typeface="HelveticaNeue Medium" panose="00000400000000000000" pitchFamily="2" charset="0"/>
                <a:cs typeface="HelveticaNeue-Thin"/>
              </a:rPr>
              <a:t> </a:t>
            </a:r>
            <a:r>
              <a:rPr lang="es-ES_tradnl" sz="2600" dirty="0">
                <a:latin typeface="HelveticaNeue-Thin"/>
                <a:cs typeface="HelveticaNeue-Thin"/>
              </a:rPr>
              <a:t>y reducir las tasas de mortalidad.</a:t>
            </a:r>
          </a:p>
        </p:txBody>
      </p:sp>
      <p:pic>
        <p:nvPicPr>
          <p:cNvPr id="5" name="Imagen 4"/>
          <p:cNvPicPr>
            <a:picLocks noChangeAspect="1"/>
          </p:cNvPicPr>
          <p:nvPr/>
        </p:nvPicPr>
        <p:blipFill>
          <a:blip r:embed="rId2"/>
          <a:stretch>
            <a:fillRect/>
          </a:stretch>
        </p:blipFill>
        <p:spPr>
          <a:xfrm>
            <a:off x="992771" y="794873"/>
            <a:ext cx="7155104" cy="4004536"/>
          </a:xfrm>
          <a:prstGeom prst="rect">
            <a:avLst/>
          </a:prstGeom>
        </p:spPr>
      </p:pic>
    </p:spTree>
    <p:extLst>
      <p:ext uri="{BB962C8B-B14F-4D97-AF65-F5344CB8AC3E}">
        <p14:creationId xmlns:p14="http://schemas.microsoft.com/office/powerpoint/2010/main" val="1320628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70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shutterstock_11711693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40195" y="-879494"/>
            <a:ext cx="12469255" cy="8314328"/>
          </a:xfrm>
          <a:prstGeom prst="rect">
            <a:avLst/>
          </a:prstGeom>
        </p:spPr>
      </p:pic>
      <p:sp>
        <p:nvSpPr>
          <p:cNvPr id="8" name="CuadroTexto 7"/>
          <p:cNvSpPr txBox="1"/>
          <p:nvPr/>
        </p:nvSpPr>
        <p:spPr>
          <a:xfrm>
            <a:off x="5494905" y="3142369"/>
            <a:ext cx="3475807" cy="1842042"/>
          </a:xfrm>
          <a:prstGeom prst="rect">
            <a:avLst/>
          </a:prstGeom>
        </p:spPr>
        <p:txBody>
          <a:bodyPr vert="horz" wrap="square" lIns="0" tIns="0" rIns="0" bIns="0" rtlCol="0" anchor="t" anchorCtr="0">
            <a:spAutoFit/>
          </a:bodyPr>
          <a:lstStyle/>
          <a:p>
            <a:pPr>
              <a:lnSpc>
                <a:spcPct val="85000"/>
              </a:lnSpc>
            </a:pPr>
            <a:r>
              <a:rPr lang="es-ES_tradnl" sz="2800" dirty="0">
                <a:latin typeface="HelveticaNeue-Thin"/>
                <a:cs typeface="HelveticaNeue-Thin"/>
              </a:rPr>
              <a:t>Existen más de </a:t>
            </a:r>
            <a:endParaRPr lang="es-ES_tradnl" sz="2800" dirty="0" smtClean="0">
              <a:latin typeface="HelveticaNeue-Thin"/>
              <a:cs typeface="HelveticaNeue-Thin"/>
            </a:endParaRPr>
          </a:p>
          <a:p>
            <a:pPr>
              <a:lnSpc>
                <a:spcPct val="85000"/>
              </a:lnSpc>
            </a:pPr>
            <a:r>
              <a:rPr lang="es-ES_tradnl" sz="2800" dirty="0" smtClean="0">
                <a:latin typeface="HelveticaNeue" panose="00000400000000000000" pitchFamily="2" charset="0"/>
                <a:cs typeface="HelveticaNeue"/>
              </a:rPr>
              <a:t>40 </a:t>
            </a:r>
            <a:r>
              <a:rPr lang="es-ES_tradnl" sz="2800" dirty="0">
                <a:latin typeface="HelveticaNeue" panose="00000400000000000000" pitchFamily="2" charset="0"/>
                <a:cs typeface="HelveticaNeue"/>
              </a:rPr>
              <a:t>vacunas </a:t>
            </a:r>
            <a:r>
              <a:rPr lang="es-ES_tradnl" sz="2800" dirty="0" smtClean="0">
                <a:latin typeface="HelveticaNeue-Thin"/>
                <a:cs typeface="HelveticaNeue-Thin"/>
              </a:rPr>
              <a:t>para </a:t>
            </a:r>
          </a:p>
          <a:p>
            <a:pPr>
              <a:lnSpc>
                <a:spcPct val="85000"/>
              </a:lnSpc>
            </a:pPr>
            <a:r>
              <a:rPr lang="es-ES_tradnl" sz="2800" dirty="0" smtClean="0">
                <a:latin typeface="HelveticaNeue-Thin"/>
                <a:cs typeface="HelveticaNeue-Thin"/>
              </a:rPr>
              <a:t>la </a:t>
            </a:r>
            <a:r>
              <a:rPr lang="es-ES_tradnl" sz="2800" dirty="0">
                <a:latin typeface="HelveticaNeue-Thin"/>
                <a:cs typeface="HelveticaNeue-Thin"/>
              </a:rPr>
              <a:t>prevención de </a:t>
            </a:r>
            <a:endParaRPr lang="es-ES_tradnl" sz="2800" dirty="0" smtClean="0">
              <a:latin typeface="HelveticaNeue-Thin"/>
              <a:cs typeface="HelveticaNeue-Thin"/>
            </a:endParaRPr>
          </a:p>
          <a:p>
            <a:pPr>
              <a:lnSpc>
                <a:spcPct val="85000"/>
              </a:lnSpc>
            </a:pPr>
            <a:r>
              <a:rPr lang="es-ES_tradnl" sz="2800" dirty="0">
                <a:latin typeface="HelveticaNeue" panose="00000400000000000000" pitchFamily="2" charset="0"/>
                <a:cs typeface="HelveticaNeue"/>
              </a:rPr>
              <a:t>25 enfermedades </a:t>
            </a:r>
            <a:r>
              <a:rPr lang="es-ES_tradnl" sz="2800" dirty="0">
                <a:latin typeface="HelveticaNeue-Thin"/>
                <a:cs typeface="HelveticaNeue-Thin"/>
              </a:rPr>
              <a:t>evitables</a:t>
            </a:r>
            <a:endParaRPr lang="es-ES" sz="2800" dirty="0">
              <a:latin typeface="HelveticaNeue Medium"/>
              <a:cs typeface="HelveticaNeue Medium"/>
            </a:endParaRPr>
          </a:p>
        </p:txBody>
      </p:sp>
      <p:sp>
        <p:nvSpPr>
          <p:cNvPr id="9" name="CuadroTexto 8"/>
          <p:cNvSpPr txBox="1"/>
          <p:nvPr/>
        </p:nvSpPr>
        <p:spPr>
          <a:xfrm>
            <a:off x="5494905" y="5130306"/>
            <a:ext cx="3336358" cy="1384995"/>
          </a:xfrm>
          <a:prstGeom prst="rect">
            <a:avLst/>
          </a:prstGeom>
        </p:spPr>
        <p:txBody>
          <a:bodyPr vert="horz" wrap="square" lIns="0" tIns="0" rIns="0" bIns="0" rtlCol="0" anchor="t" anchorCtr="0">
            <a:spAutoFit/>
          </a:bodyPr>
          <a:lstStyle/>
          <a:p>
            <a:r>
              <a:rPr lang="es-ES_tradnl" sz="1500" dirty="0">
                <a:latin typeface="HelveticaNeue-Light" pitchFamily="2" charset="0"/>
                <a:cs typeface="HelveticaNeue-Thin"/>
              </a:rPr>
              <a:t>La comunidad científica sigue trabajando de forma avanzada en la búsqueda de vacunas para otras enfermedades muy graves como el VIH, la malaria o determinados tipos de cáncer.</a:t>
            </a:r>
            <a:endParaRPr lang="es-ES" sz="1500" dirty="0">
              <a:latin typeface="HelveticaNeue-Light" pitchFamily="2" charset="0"/>
              <a:cs typeface="HelveticaNeue-Thin"/>
            </a:endParaRPr>
          </a:p>
        </p:txBody>
      </p:sp>
    </p:spTree>
    <p:extLst>
      <p:ext uri="{BB962C8B-B14F-4D97-AF65-F5344CB8AC3E}">
        <p14:creationId xmlns:p14="http://schemas.microsoft.com/office/powerpoint/2010/main" val="172315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hinkstockPhotos-461202269.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0640"/>
            <a:ext cx="9611360" cy="7112000"/>
          </a:xfrm>
          <a:prstGeom prst="rect">
            <a:avLst/>
          </a:prstGeom>
        </p:spPr>
      </p:pic>
      <p:sp>
        <p:nvSpPr>
          <p:cNvPr id="8" name="Rectángulo 7"/>
          <p:cNvSpPr/>
          <p:nvPr/>
        </p:nvSpPr>
        <p:spPr>
          <a:xfrm>
            <a:off x="0" y="-40640"/>
            <a:ext cx="9611360" cy="7112000"/>
          </a:xfrm>
          <a:prstGeom prst="rect">
            <a:avLst/>
          </a:prstGeom>
          <a:solidFill>
            <a:srgbClr val="000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6" name="CuadroTexto 35"/>
          <p:cNvSpPr txBox="1"/>
          <p:nvPr/>
        </p:nvSpPr>
        <p:spPr>
          <a:xfrm>
            <a:off x="301626" y="2446594"/>
            <a:ext cx="8540748" cy="2495042"/>
          </a:xfrm>
          <a:prstGeom prst="rect">
            <a:avLst/>
          </a:prstGeom>
          <a:effectLst>
            <a:outerShdw blurRad="15875" dist="12700" dir="2880000" algn="t" rotWithShape="0">
              <a:prstClr val="black">
                <a:alpha val="40000"/>
              </a:prstClr>
            </a:outerShdw>
          </a:effectLst>
        </p:spPr>
        <p:txBody>
          <a:bodyPr vert="horz" wrap="square" lIns="0" tIns="0" rIns="0" bIns="0" rtlCol="0" anchor="t" anchorCtr="0">
            <a:spAutoFit/>
          </a:bodyPr>
          <a:lstStyle/>
          <a:p>
            <a:pPr algn="ctr">
              <a:lnSpc>
                <a:spcPct val="90000"/>
              </a:lnSpc>
              <a:spcAft>
                <a:spcPts val="600"/>
              </a:spcAft>
            </a:pPr>
            <a:r>
              <a:rPr lang="es-ES_tradnl" sz="1400" dirty="0" smtClean="0">
                <a:solidFill>
                  <a:schemeClr val="bg1"/>
                </a:solidFill>
                <a:latin typeface="HelveticaNeue-Thin"/>
                <a:cs typeface="HelveticaNeue-Thin"/>
              </a:rPr>
              <a:t>SABÍAS QUE</a:t>
            </a:r>
          </a:p>
          <a:p>
            <a:pPr algn="ctr">
              <a:lnSpc>
                <a:spcPct val="90000"/>
              </a:lnSpc>
            </a:pPr>
            <a:r>
              <a:rPr lang="es-ES_tradnl" sz="3200" dirty="0" smtClean="0">
                <a:solidFill>
                  <a:schemeClr val="bg1"/>
                </a:solidFill>
                <a:latin typeface="HelveticaNeue-Thin"/>
                <a:cs typeface="HelveticaNeue-Thin"/>
              </a:rPr>
              <a:t>Con </a:t>
            </a:r>
            <a:r>
              <a:rPr lang="es-ES_tradnl" sz="3200" dirty="0">
                <a:solidFill>
                  <a:schemeClr val="bg1"/>
                </a:solidFill>
                <a:latin typeface="HelveticaNeue-Thin"/>
                <a:cs typeface="HelveticaNeue-Thin"/>
              </a:rPr>
              <a:t>la excepción del acceso al </a:t>
            </a:r>
            <a:r>
              <a:rPr lang="es-ES_tradnl" sz="3200" dirty="0" smtClean="0">
                <a:solidFill>
                  <a:schemeClr val="bg1"/>
                </a:solidFill>
                <a:latin typeface="HelveticaNeue-Thin"/>
                <a:cs typeface="HelveticaNeue-Thin"/>
              </a:rPr>
              <a:t/>
            </a:r>
            <a:br>
              <a:rPr lang="es-ES_tradnl" sz="3200" dirty="0" smtClean="0">
                <a:solidFill>
                  <a:schemeClr val="bg1"/>
                </a:solidFill>
                <a:latin typeface="HelveticaNeue-Thin"/>
                <a:cs typeface="HelveticaNeue-Thin"/>
              </a:rPr>
            </a:br>
            <a:r>
              <a:rPr lang="es-ES_tradnl" sz="3200" dirty="0" smtClean="0">
                <a:solidFill>
                  <a:schemeClr val="bg1"/>
                </a:solidFill>
                <a:latin typeface="HelveticaNeue-Thin"/>
                <a:cs typeface="HelveticaNeue-Thin"/>
              </a:rPr>
              <a:t>agua </a:t>
            </a:r>
            <a:r>
              <a:rPr lang="es-ES_tradnl" sz="3200" dirty="0">
                <a:solidFill>
                  <a:schemeClr val="bg1"/>
                </a:solidFill>
                <a:latin typeface="HelveticaNeue-Thin"/>
                <a:cs typeface="HelveticaNeue-Thin"/>
              </a:rPr>
              <a:t>potable, ninguna intervención humana </a:t>
            </a:r>
            <a:r>
              <a:rPr lang="es-ES_tradnl" sz="3200" dirty="0">
                <a:solidFill>
                  <a:schemeClr val="bg1"/>
                </a:solidFill>
                <a:latin typeface="HelveticaNeue Medium" panose="00000400000000000000" pitchFamily="2" charset="0"/>
                <a:cs typeface="HelveticaNeue Medium"/>
              </a:rPr>
              <a:t>puede rivalizar con la inmunización para combatir enfermedades prevenibles</a:t>
            </a:r>
            <a:r>
              <a:rPr lang="es-ES_tradnl" sz="3200" dirty="0">
                <a:solidFill>
                  <a:schemeClr val="bg1"/>
                </a:solidFill>
                <a:latin typeface="HelveticaNeue-Thin"/>
                <a:cs typeface="HelveticaNeue-Thin"/>
              </a:rPr>
              <a:t> y reducir las tasas de mortalidad.</a:t>
            </a:r>
          </a:p>
        </p:txBody>
      </p:sp>
    </p:spTree>
    <p:extLst>
      <p:ext uri="{BB962C8B-B14F-4D97-AF65-F5344CB8AC3E}">
        <p14:creationId xmlns:p14="http://schemas.microsoft.com/office/powerpoint/2010/main" val="1798802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anim calcmode="lin" valueType="num">
                                      <p:cBhvr>
                                        <p:cTn id="12" dur="500" fill="hold"/>
                                        <p:tgtEl>
                                          <p:spTgt spid="36"/>
                                        </p:tgtEl>
                                        <p:attrNameLst>
                                          <p:attrName>ppt_x</p:attrName>
                                        </p:attrNameLst>
                                      </p:cBhvr>
                                      <p:tavLst>
                                        <p:tav tm="0">
                                          <p:val>
                                            <p:strVal val="#ppt_x"/>
                                          </p:val>
                                        </p:tav>
                                        <p:tav tm="100000">
                                          <p:val>
                                            <p:strVal val="#ppt_x"/>
                                          </p:val>
                                        </p:tav>
                                      </p:tavLst>
                                    </p:anim>
                                    <p:anim calcmode="lin" valueType="num">
                                      <p:cBhvr>
                                        <p:cTn id="13"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ThinkstockPhotos-78723437.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38950"/>
          </a:xfrm>
          <a:prstGeom prst="rect">
            <a:avLst/>
          </a:prstGeom>
        </p:spPr>
      </p:pic>
      <p:sp>
        <p:nvSpPr>
          <p:cNvPr id="15" name="Rectángulo 14"/>
          <p:cNvSpPr/>
          <p:nvPr/>
        </p:nvSpPr>
        <p:spPr>
          <a:xfrm>
            <a:off x="0" y="0"/>
            <a:ext cx="9144000" cy="6838950"/>
          </a:xfrm>
          <a:prstGeom prst="rect">
            <a:avLst/>
          </a:prstGeom>
          <a:solidFill>
            <a:srgbClr val="000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9" name="CuadroTexto 8"/>
          <p:cNvSpPr txBox="1"/>
          <p:nvPr/>
        </p:nvSpPr>
        <p:spPr>
          <a:xfrm>
            <a:off x="301627" y="2446594"/>
            <a:ext cx="8540748" cy="2495042"/>
          </a:xfrm>
          <a:prstGeom prst="rect">
            <a:avLst/>
          </a:prstGeom>
          <a:effectLst>
            <a:outerShdw blurRad="15875" dist="12700" dir="2880000" algn="t" rotWithShape="0">
              <a:prstClr val="black">
                <a:alpha val="40000"/>
              </a:prstClr>
            </a:outerShdw>
          </a:effectLst>
        </p:spPr>
        <p:txBody>
          <a:bodyPr vert="horz" wrap="square" lIns="0" tIns="0" rIns="0" bIns="0" rtlCol="0" anchor="t" anchorCtr="0">
            <a:spAutoFit/>
          </a:bodyPr>
          <a:lstStyle/>
          <a:p>
            <a:pPr algn="ctr">
              <a:lnSpc>
                <a:spcPct val="90000"/>
              </a:lnSpc>
              <a:spcAft>
                <a:spcPts val="600"/>
              </a:spcAft>
            </a:pPr>
            <a:r>
              <a:rPr lang="es-ES_tradnl" sz="1400" dirty="0" smtClean="0">
                <a:solidFill>
                  <a:schemeClr val="bg1"/>
                </a:solidFill>
                <a:latin typeface="HelveticaNeue-Thin"/>
                <a:cs typeface="HelveticaNeue-Thin"/>
              </a:rPr>
              <a:t>SABÍAS QUE</a:t>
            </a:r>
          </a:p>
          <a:p>
            <a:pPr algn="ctr">
              <a:lnSpc>
                <a:spcPct val="90000"/>
              </a:lnSpc>
            </a:pPr>
            <a:r>
              <a:rPr lang="es-ES_tradnl" sz="3200" dirty="0" smtClean="0">
                <a:solidFill>
                  <a:schemeClr val="bg1"/>
                </a:solidFill>
                <a:latin typeface="HelveticaNeue-Thin"/>
                <a:cs typeface="HelveticaNeue-Thin"/>
              </a:rPr>
              <a:t>La </a:t>
            </a:r>
            <a:r>
              <a:rPr lang="es-ES_tradnl" sz="3200" dirty="0">
                <a:solidFill>
                  <a:schemeClr val="bg1"/>
                </a:solidFill>
                <a:latin typeface="HelveticaNeue-Thin"/>
                <a:cs typeface="HelveticaNeue-Thin"/>
              </a:rPr>
              <a:t>OMS puso en marcha en </a:t>
            </a:r>
            <a:r>
              <a:rPr lang="es-ES_tradnl" sz="3200" dirty="0" smtClean="0">
                <a:solidFill>
                  <a:schemeClr val="bg1"/>
                </a:solidFill>
                <a:latin typeface="HelveticaNeue" panose="00000400000000000000" pitchFamily="2" charset="0"/>
                <a:cs typeface="HelveticaNeue"/>
              </a:rPr>
              <a:t>2012</a:t>
            </a:r>
            <a:r>
              <a:rPr lang="es-ES_tradnl" sz="3200" dirty="0" smtClean="0">
                <a:solidFill>
                  <a:schemeClr val="bg1"/>
                </a:solidFill>
                <a:latin typeface="HelveticaNeue-Thin"/>
                <a:cs typeface="HelveticaNeue-Thin"/>
              </a:rPr>
              <a:t/>
            </a:r>
            <a:br>
              <a:rPr lang="es-ES_tradnl" sz="3200" dirty="0" smtClean="0">
                <a:solidFill>
                  <a:schemeClr val="bg1"/>
                </a:solidFill>
                <a:latin typeface="HelveticaNeue-Thin"/>
                <a:cs typeface="HelveticaNeue-Thin"/>
              </a:rPr>
            </a:br>
            <a:r>
              <a:rPr lang="es-ES_tradnl" sz="3200" dirty="0" smtClean="0">
                <a:solidFill>
                  <a:schemeClr val="bg1"/>
                </a:solidFill>
                <a:latin typeface="HelveticaNeue-Thin"/>
                <a:cs typeface="HelveticaNeue-Thin"/>
              </a:rPr>
              <a:t>la Iniciativa </a:t>
            </a:r>
            <a:r>
              <a:rPr lang="es-ES_tradnl" sz="3200" dirty="0">
                <a:solidFill>
                  <a:schemeClr val="bg1"/>
                </a:solidFill>
                <a:latin typeface="HelveticaNeue-Thin"/>
                <a:cs typeface="HelveticaNeue-Thin"/>
              </a:rPr>
              <a:t>Mundial sobre la Seguridad de las Vacunas (GVSI), con el de objetivo </a:t>
            </a:r>
            <a:r>
              <a:rPr lang="es-ES_tradnl" sz="3200" dirty="0" smtClean="0">
                <a:solidFill>
                  <a:schemeClr val="bg1"/>
                </a:solidFill>
                <a:latin typeface="HelveticaNeue-Thin"/>
                <a:cs typeface="HelveticaNeue-Thin"/>
              </a:rPr>
              <a:t>garantizar su </a:t>
            </a:r>
            <a:r>
              <a:rPr lang="es-ES_tradnl" sz="3200" dirty="0">
                <a:solidFill>
                  <a:schemeClr val="bg1"/>
                </a:solidFill>
                <a:latin typeface="HelveticaNeue-Thin"/>
                <a:cs typeface="HelveticaNeue-Thin"/>
              </a:rPr>
              <a:t>seguridad y mejorar la </a:t>
            </a:r>
            <a:r>
              <a:rPr lang="es-ES_tradnl" sz="3200" dirty="0" smtClean="0">
                <a:solidFill>
                  <a:schemeClr val="bg1"/>
                </a:solidFill>
                <a:latin typeface="HelveticaNeue-Thin"/>
                <a:cs typeface="HelveticaNeue-Thin"/>
              </a:rPr>
              <a:t>capacidad </a:t>
            </a:r>
            <a:r>
              <a:rPr lang="es-ES_tradnl" sz="3200" dirty="0">
                <a:solidFill>
                  <a:schemeClr val="bg1"/>
                </a:solidFill>
                <a:latin typeface="HelveticaNeue-Thin"/>
                <a:cs typeface="HelveticaNeue-Thin"/>
              </a:rPr>
              <a:t>de </a:t>
            </a:r>
            <a:r>
              <a:rPr lang="es-ES_tradnl" sz="3200" dirty="0" err="1" smtClean="0">
                <a:solidFill>
                  <a:schemeClr val="bg1"/>
                </a:solidFill>
                <a:latin typeface="HelveticaNeue" panose="00000400000000000000" pitchFamily="2" charset="0"/>
                <a:cs typeface="HelveticaNeue"/>
              </a:rPr>
              <a:t>farmacovigilancia</a:t>
            </a:r>
            <a:r>
              <a:rPr lang="es-ES_tradnl" sz="3200" dirty="0">
                <a:solidFill>
                  <a:schemeClr val="bg1"/>
                </a:solidFill>
                <a:latin typeface="HelveticaNeue-Thin"/>
                <a:cs typeface="HelveticaNeue-Thin"/>
              </a:rPr>
              <a:t>.</a:t>
            </a:r>
            <a:endParaRPr lang="es-ES_tradnl" sz="3200" dirty="0">
              <a:solidFill>
                <a:schemeClr val="bg1"/>
              </a:solidFill>
              <a:latin typeface="HelveticaNeue" panose="00000400000000000000" pitchFamily="2" charset="0"/>
              <a:cs typeface="HelveticaNeue-Thin"/>
            </a:endParaRPr>
          </a:p>
        </p:txBody>
      </p:sp>
    </p:spTree>
    <p:extLst>
      <p:ext uri="{BB962C8B-B14F-4D97-AF65-F5344CB8AC3E}">
        <p14:creationId xmlns:p14="http://schemas.microsoft.com/office/powerpoint/2010/main" val="5682288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hinkstockPhotos-126504576.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1" cy="6838950"/>
          </a:xfrm>
          <a:prstGeom prst="rect">
            <a:avLst/>
          </a:prstGeom>
        </p:spPr>
      </p:pic>
      <p:sp>
        <p:nvSpPr>
          <p:cNvPr id="7" name="Rectángulo 6"/>
          <p:cNvSpPr/>
          <p:nvPr/>
        </p:nvSpPr>
        <p:spPr>
          <a:xfrm>
            <a:off x="0" y="0"/>
            <a:ext cx="9144000" cy="6838950"/>
          </a:xfrm>
          <a:prstGeom prst="rect">
            <a:avLst/>
          </a:prstGeom>
          <a:solidFill>
            <a:srgbClr val="000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9" name="CuadroTexto 8"/>
          <p:cNvSpPr txBox="1"/>
          <p:nvPr/>
        </p:nvSpPr>
        <p:spPr>
          <a:xfrm>
            <a:off x="301627" y="2446594"/>
            <a:ext cx="8540748" cy="2051844"/>
          </a:xfrm>
          <a:prstGeom prst="rect">
            <a:avLst/>
          </a:prstGeom>
          <a:effectLst>
            <a:outerShdw blurRad="15875" dist="12700" dir="2880000" algn="t" rotWithShape="0">
              <a:prstClr val="black">
                <a:alpha val="40000"/>
              </a:prstClr>
            </a:outerShdw>
          </a:effectLst>
        </p:spPr>
        <p:txBody>
          <a:bodyPr vert="horz" wrap="square" lIns="0" tIns="0" rIns="0" bIns="0" rtlCol="0" anchor="t" anchorCtr="0">
            <a:spAutoFit/>
          </a:bodyPr>
          <a:lstStyle/>
          <a:p>
            <a:pPr algn="ctr">
              <a:lnSpc>
                <a:spcPct val="90000"/>
              </a:lnSpc>
              <a:spcAft>
                <a:spcPts val="600"/>
              </a:spcAft>
            </a:pPr>
            <a:r>
              <a:rPr lang="es-ES_tradnl" sz="1400" dirty="0" smtClean="0">
                <a:solidFill>
                  <a:schemeClr val="bg1"/>
                </a:solidFill>
                <a:latin typeface="HelveticaNeue-Thin"/>
                <a:cs typeface="HelveticaNeue-Thin"/>
              </a:rPr>
              <a:t>SABÍAS QUE</a:t>
            </a:r>
          </a:p>
          <a:p>
            <a:pPr algn="ctr">
              <a:lnSpc>
                <a:spcPct val="90000"/>
              </a:lnSpc>
            </a:pPr>
            <a:r>
              <a:rPr lang="es-ES_tradnl" sz="3200" dirty="0" smtClean="0">
                <a:solidFill>
                  <a:schemeClr val="bg1"/>
                </a:solidFill>
                <a:latin typeface="HelveticaNeue-Thin"/>
                <a:cs typeface="HelveticaNeue-Thin"/>
              </a:rPr>
              <a:t>Son </a:t>
            </a:r>
            <a:r>
              <a:rPr lang="es-ES_tradnl" sz="3200" dirty="0">
                <a:solidFill>
                  <a:schemeClr val="bg1"/>
                </a:solidFill>
                <a:latin typeface="HelveticaNeue-Thin"/>
                <a:cs typeface="HelveticaNeue-Thin"/>
              </a:rPr>
              <a:t>los productos a los que se le exigen los </a:t>
            </a:r>
            <a:r>
              <a:rPr lang="es-ES_tradnl" sz="3200" dirty="0">
                <a:solidFill>
                  <a:schemeClr val="bg1"/>
                </a:solidFill>
                <a:latin typeface="HelveticaNeue" panose="00000400000000000000" pitchFamily="2" charset="0"/>
                <a:cs typeface="HelveticaNeue"/>
              </a:rPr>
              <a:t>estándares de seguridad </a:t>
            </a:r>
            <a:r>
              <a:rPr lang="es-ES_tradnl" sz="3200" dirty="0">
                <a:solidFill>
                  <a:schemeClr val="bg1"/>
                </a:solidFill>
                <a:latin typeface="HelveticaNeue-Thin"/>
                <a:cs typeface="HelveticaNeue-Thin"/>
              </a:rPr>
              <a:t>más elevados: todas las vacunas que se usan actualmente han demostrado claramente su </a:t>
            </a:r>
            <a:r>
              <a:rPr lang="es-ES_tradnl" sz="3200" dirty="0">
                <a:solidFill>
                  <a:schemeClr val="bg1"/>
                </a:solidFill>
                <a:latin typeface="HelveticaNeue" panose="00000400000000000000" pitchFamily="2" charset="0"/>
                <a:cs typeface="HelveticaNeue"/>
              </a:rPr>
              <a:t>eficacia</a:t>
            </a:r>
            <a:r>
              <a:rPr lang="es-ES_tradnl" sz="3200" dirty="0">
                <a:solidFill>
                  <a:schemeClr val="bg1"/>
                </a:solidFill>
                <a:latin typeface="HelveticaNeue-Thin"/>
                <a:cs typeface="HelveticaNeue-Thin"/>
              </a:rPr>
              <a:t> </a:t>
            </a:r>
            <a:r>
              <a:rPr lang="es-ES_tradnl" sz="3200" dirty="0" smtClean="0">
                <a:solidFill>
                  <a:schemeClr val="bg1"/>
                </a:solidFill>
                <a:latin typeface="HelveticaNeue-Thin"/>
                <a:cs typeface="HelveticaNeue-Thin"/>
              </a:rPr>
              <a:t>y </a:t>
            </a:r>
            <a:r>
              <a:rPr lang="es-ES_tradnl" sz="3200" dirty="0">
                <a:solidFill>
                  <a:schemeClr val="bg1"/>
                </a:solidFill>
                <a:latin typeface="HelveticaNeue" panose="00000400000000000000" pitchFamily="2" charset="0"/>
                <a:cs typeface="HelveticaNeue"/>
              </a:rPr>
              <a:t>seguridad</a:t>
            </a:r>
            <a:r>
              <a:rPr lang="es-ES_tradnl" sz="3200" dirty="0">
                <a:solidFill>
                  <a:schemeClr val="bg1"/>
                </a:solidFill>
                <a:latin typeface="HelveticaNeue-Thin"/>
                <a:cs typeface="HelveticaNeue-Thin"/>
              </a:rPr>
              <a:t>.</a:t>
            </a:r>
            <a:endParaRPr lang="es-ES_tradnl" sz="3200" b="1" dirty="0">
              <a:solidFill>
                <a:schemeClr val="bg1"/>
              </a:solidFill>
              <a:latin typeface="HelveticaNeue"/>
              <a:cs typeface="HelveticaNeue"/>
            </a:endParaRPr>
          </a:p>
        </p:txBody>
      </p:sp>
    </p:spTree>
    <p:extLst>
      <p:ext uri="{BB962C8B-B14F-4D97-AF65-F5344CB8AC3E}">
        <p14:creationId xmlns:p14="http://schemas.microsoft.com/office/powerpoint/2010/main" val="37839336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hinkstockPhotos-125755797.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44000" cy="6838951"/>
          </a:xfrm>
          <a:prstGeom prst="rect">
            <a:avLst/>
          </a:prstGeom>
        </p:spPr>
      </p:pic>
      <p:sp>
        <p:nvSpPr>
          <p:cNvPr id="8" name="Rectángulo 7"/>
          <p:cNvSpPr/>
          <p:nvPr/>
        </p:nvSpPr>
        <p:spPr>
          <a:xfrm>
            <a:off x="0" y="0"/>
            <a:ext cx="9144000" cy="6838950"/>
          </a:xfrm>
          <a:prstGeom prst="rect">
            <a:avLst/>
          </a:prstGeom>
          <a:solidFill>
            <a:srgbClr val="000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9" name="CuadroTexto 8"/>
          <p:cNvSpPr txBox="1"/>
          <p:nvPr/>
        </p:nvSpPr>
        <p:spPr>
          <a:xfrm>
            <a:off x="301627" y="2446594"/>
            <a:ext cx="8540748" cy="2051844"/>
          </a:xfrm>
          <a:prstGeom prst="rect">
            <a:avLst/>
          </a:prstGeom>
          <a:effectLst>
            <a:outerShdw blurRad="15875" dist="12700" dir="2880000" algn="t" rotWithShape="0">
              <a:prstClr val="black">
                <a:alpha val="40000"/>
              </a:prstClr>
            </a:outerShdw>
          </a:effectLst>
        </p:spPr>
        <p:txBody>
          <a:bodyPr vert="horz" wrap="square" lIns="0" tIns="0" rIns="0" bIns="0" rtlCol="0" anchor="t" anchorCtr="0">
            <a:spAutoFit/>
          </a:bodyPr>
          <a:lstStyle/>
          <a:p>
            <a:pPr algn="ctr">
              <a:lnSpc>
                <a:spcPct val="90000"/>
              </a:lnSpc>
              <a:spcAft>
                <a:spcPts val="600"/>
              </a:spcAft>
            </a:pPr>
            <a:r>
              <a:rPr lang="es-ES_tradnl" sz="1400" dirty="0" smtClean="0">
                <a:solidFill>
                  <a:schemeClr val="bg1"/>
                </a:solidFill>
                <a:latin typeface="HelveticaNeue-Thin"/>
                <a:cs typeface="HelveticaNeue-Thin"/>
              </a:rPr>
              <a:t>SABÍAS QUE</a:t>
            </a:r>
          </a:p>
          <a:p>
            <a:pPr algn="ctr">
              <a:lnSpc>
                <a:spcPct val="90000"/>
              </a:lnSpc>
            </a:pPr>
            <a:r>
              <a:rPr lang="es-ES_tradnl" sz="3200" dirty="0" smtClean="0">
                <a:solidFill>
                  <a:schemeClr val="bg1"/>
                </a:solidFill>
                <a:latin typeface="HelveticaNeue-Thin"/>
                <a:cs typeface="HelveticaNeue-Thin"/>
              </a:rPr>
              <a:t>Superan </a:t>
            </a:r>
            <a:r>
              <a:rPr lang="es-ES_tradnl" sz="3200" dirty="0">
                <a:solidFill>
                  <a:schemeClr val="bg1"/>
                </a:solidFill>
                <a:latin typeface="HelveticaNeue-Thin"/>
                <a:cs typeface="HelveticaNeue-Thin"/>
              </a:rPr>
              <a:t>prolongados y estrictos procesos de pruebas para </a:t>
            </a:r>
            <a:r>
              <a:rPr lang="es-ES_tradnl" sz="3200" dirty="0">
                <a:solidFill>
                  <a:schemeClr val="bg1"/>
                </a:solidFill>
                <a:latin typeface="HelveticaNeue" panose="00000400000000000000" pitchFamily="2" charset="0"/>
                <a:cs typeface="HelveticaNeue"/>
              </a:rPr>
              <a:t>asegurar su calidad</a:t>
            </a:r>
            <a:r>
              <a:rPr lang="es-ES_tradnl" sz="3200" dirty="0">
                <a:solidFill>
                  <a:schemeClr val="bg1"/>
                </a:solidFill>
                <a:latin typeface="HelveticaNeue-Thin"/>
                <a:cs typeface="HelveticaNeue-Thin"/>
              </a:rPr>
              <a:t>, mediante un seguimiento continuo. Producir un solo lote pude requerir entre </a:t>
            </a:r>
            <a:r>
              <a:rPr lang="es-ES_tradnl" sz="3200" dirty="0">
                <a:solidFill>
                  <a:schemeClr val="bg1"/>
                </a:solidFill>
                <a:latin typeface="HelveticaNeue" panose="00000400000000000000" pitchFamily="2" charset="0"/>
                <a:cs typeface="HelveticaNeue"/>
              </a:rPr>
              <a:t>6 y 33 meses</a:t>
            </a:r>
            <a:r>
              <a:rPr lang="es-ES_tradnl" sz="3200" dirty="0">
                <a:solidFill>
                  <a:schemeClr val="bg1"/>
                </a:solidFill>
                <a:latin typeface="HelveticaNeue-Thin"/>
                <a:cs typeface="HelveticaNeue-Thin"/>
              </a:rPr>
              <a:t>.</a:t>
            </a:r>
          </a:p>
        </p:txBody>
      </p:sp>
    </p:spTree>
    <p:extLst>
      <p:ext uri="{BB962C8B-B14F-4D97-AF65-F5344CB8AC3E}">
        <p14:creationId xmlns:p14="http://schemas.microsoft.com/office/powerpoint/2010/main" val="10223708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ThinkstockPhotos-122412323.jpg"/>
          <p:cNvPicPr>
            <a:picLocks noChangeAspect="1"/>
          </p:cNvPicPr>
          <p:nvPr/>
        </p:nvPicPr>
        <p:blipFill rotWithShape="1">
          <a:blip r:embed="rId2" cstate="print">
            <a:extLst>
              <a:ext uri="{28A0092B-C50C-407E-A947-70E740481C1C}">
                <a14:useLocalDpi xmlns:a14="http://schemas.microsoft.com/office/drawing/2010/main"/>
              </a:ext>
            </a:extLst>
          </a:blip>
          <a:srcRect r="-101"/>
          <a:stretch/>
        </p:blipFill>
        <p:spPr>
          <a:xfrm>
            <a:off x="2225039" y="-768"/>
            <a:ext cx="7017441" cy="6839718"/>
          </a:xfrm>
          <a:prstGeom prst="rect">
            <a:avLst/>
          </a:prstGeom>
        </p:spPr>
      </p:pic>
      <p:sp>
        <p:nvSpPr>
          <p:cNvPr id="63" name="Rectángulo 62"/>
          <p:cNvSpPr/>
          <p:nvPr/>
        </p:nvSpPr>
        <p:spPr>
          <a:xfrm>
            <a:off x="15061" y="0"/>
            <a:ext cx="9128939" cy="6838950"/>
          </a:xfrm>
          <a:prstGeom prst="rect">
            <a:avLst/>
          </a:prstGeom>
          <a:solidFill>
            <a:srgbClr val="000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65" name="Rectángulo 64"/>
          <p:cNvSpPr/>
          <p:nvPr/>
        </p:nvSpPr>
        <p:spPr>
          <a:xfrm rot="2700000">
            <a:off x="1676402" y="852338"/>
            <a:ext cx="548640" cy="52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55" name="Rectángulo 54"/>
          <p:cNvSpPr/>
          <p:nvPr/>
        </p:nvSpPr>
        <p:spPr>
          <a:xfrm rot="2700000">
            <a:off x="1676402" y="3392262"/>
            <a:ext cx="548640" cy="52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56" name="Rectángulo 55"/>
          <p:cNvSpPr/>
          <p:nvPr/>
        </p:nvSpPr>
        <p:spPr>
          <a:xfrm rot="2700000">
            <a:off x="1676402" y="4628090"/>
            <a:ext cx="548640" cy="52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59" name="Rectángulo 58"/>
          <p:cNvSpPr/>
          <p:nvPr/>
        </p:nvSpPr>
        <p:spPr>
          <a:xfrm rot="2700000">
            <a:off x="1676402" y="5927587"/>
            <a:ext cx="548640" cy="52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54" name="Rectángulo 53"/>
          <p:cNvSpPr/>
          <p:nvPr/>
        </p:nvSpPr>
        <p:spPr>
          <a:xfrm rot="2700000">
            <a:off x="1676402" y="2112178"/>
            <a:ext cx="548640" cy="528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grpSp>
        <p:nvGrpSpPr>
          <p:cNvPr id="18" name="Agrupar 17"/>
          <p:cNvGrpSpPr/>
          <p:nvPr/>
        </p:nvGrpSpPr>
        <p:grpSpPr>
          <a:xfrm>
            <a:off x="1" y="517525"/>
            <a:ext cx="2225040" cy="6321425"/>
            <a:chOff x="1" y="-946150"/>
            <a:chExt cx="2225040" cy="7318375"/>
          </a:xfrm>
        </p:grpSpPr>
        <p:sp>
          <p:nvSpPr>
            <p:cNvPr id="38" name="Rectángulo 37"/>
            <p:cNvSpPr/>
            <p:nvPr/>
          </p:nvSpPr>
          <p:spPr>
            <a:xfrm>
              <a:off x="1" y="517525"/>
              <a:ext cx="2225040" cy="1463675"/>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45" name="Rectángulo 44"/>
            <p:cNvSpPr/>
            <p:nvPr/>
          </p:nvSpPr>
          <p:spPr>
            <a:xfrm>
              <a:off x="1" y="1981200"/>
              <a:ext cx="2225040" cy="1463675"/>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47" name="Rectángulo 46"/>
            <p:cNvSpPr/>
            <p:nvPr/>
          </p:nvSpPr>
          <p:spPr>
            <a:xfrm>
              <a:off x="1" y="3444875"/>
              <a:ext cx="2225040" cy="1463675"/>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49" name="Rectángulo 48"/>
            <p:cNvSpPr/>
            <p:nvPr/>
          </p:nvSpPr>
          <p:spPr>
            <a:xfrm>
              <a:off x="1" y="4908550"/>
              <a:ext cx="2225040" cy="1463675"/>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64" name="Rectángulo 63"/>
            <p:cNvSpPr/>
            <p:nvPr/>
          </p:nvSpPr>
          <p:spPr>
            <a:xfrm>
              <a:off x="1" y="-946150"/>
              <a:ext cx="2225040" cy="1463675"/>
            </a:xfrm>
            <a:prstGeom prst="rect">
              <a:avLst/>
            </a:prstGeom>
            <a:solidFill>
              <a:schemeClr val="bg1">
                <a:lumMod val="9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grpSp>
      <p:sp>
        <p:nvSpPr>
          <p:cNvPr id="35" name="Rectángulo 34"/>
          <p:cNvSpPr/>
          <p:nvPr/>
        </p:nvSpPr>
        <p:spPr>
          <a:xfrm>
            <a:off x="0" y="-768"/>
            <a:ext cx="2225040" cy="52847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latin typeface="HelveticaNeue Medium"/>
            </a:endParaRPr>
          </a:p>
        </p:txBody>
      </p:sp>
      <p:sp>
        <p:nvSpPr>
          <p:cNvPr id="36" name="CuadroTexto 35"/>
          <p:cNvSpPr txBox="1"/>
          <p:nvPr/>
        </p:nvSpPr>
        <p:spPr>
          <a:xfrm>
            <a:off x="304613" y="164200"/>
            <a:ext cx="1920427" cy="175048"/>
          </a:xfrm>
          <a:prstGeom prst="rect">
            <a:avLst/>
          </a:prstGeom>
        </p:spPr>
        <p:txBody>
          <a:bodyPr vert="horz" wrap="square" lIns="0" tIns="0" rIns="0" bIns="0" rtlCol="0" anchor="t" anchorCtr="0">
            <a:spAutoFit/>
          </a:bodyPr>
          <a:lstStyle/>
          <a:p>
            <a:pPr>
              <a:lnSpc>
                <a:spcPct val="85000"/>
              </a:lnSpc>
            </a:pPr>
            <a:r>
              <a:rPr lang="es-ES" sz="1300" dirty="0" smtClean="0">
                <a:solidFill>
                  <a:srgbClr val="FFFFFF"/>
                </a:solidFill>
                <a:latin typeface="HelveticaNeue-BoldCond"/>
                <a:cs typeface="HelveticaNeue-BoldCond"/>
              </a:rPr>
              <a:t> VACUNACIÓN INFANTIL</a:t>
            </a:r>
            <a:endParaRPr lang="es-ES" sz="1300" dirty="0">
              <a:solidFill>
                <a:srgbClr val="FFFFFF"/>
              </a:solidFill>
              <a:latin typeface="HelveticaNeue-BoldCond"/>
              <a:cs typeface="HelveticaNeue-BoldCond"/>
            </a:endParaRPr>
          </a:p>
        </p:txBody>
      </p:sp>
      <p:sp>
        <p:nvSpPr>
          <p:cNvPr id="44" name="CuadroTexto 43"/>
          <p:cNvSpPr txBox="1"/>
          <p:nvPr/>
        </p:nvSpPr>
        <p:spPr>
          <a:xfrm>
            <a:off x="475865" y="1893997"/>
            <a:ext cx="1231015" cy="1000274"/>
          </a:xfrm>
          <a:prstGeom prst="rect">
            <a:avLst/>
          </a:prstGeom>
        </p:spPr>
        <p:txBody>
          <a:bodyPr vert="horz" wrap="square" lIns="0" tIns="0" rIns="0" bIns="0" rtlCol="0" anchor="t" anchorCtr="0">
            <a:spAutoFit/>
          </a:bodyPr>
          <a:lstStyle/>
          <a:p>
            <a:pPr algn="ctr">
              <a:lnSpc>
                <a:spcPct val="85000"/>
              </a:lnSpc>
            </a:pPr>
            <a:r>
              <a:rPr lang="es-ES_tradnl" sz="4400" dirty="0" smtClean="0">
                <a:latin typeface="HelveticaNeue" panose="00000400000000000000" pitchFamily="2" charset="0"/>
                <a:cs typeface="HelveticaNeue"/>
              </a:rPr>
              <a:t>111</a:t>
            </a:r>
          </a:p>
          <a:p>
            <a:pPr algn="ctr">
              <a:lnSpc>
                <a:spcPct val="85000"/>
              </a:lnSpc>
            </a:pPr>
            <a:r>
              <a:rPr lang="es-ES_tradnl" sz="1600" dirty="0">
                <a:latin typeface="HelveticaNeue-Light" pitchFamily="2" charset="0"/>
                <a:cs typeface="HelveticaNeue-Thin"/>
              </a:rPr>
              <a:t>millones de niños</a:t>
            </a:r>
            <a:endParaRPr lang="es-ES" sz="1600" dirty="0">
              <a:latin typeface="HelveticaNeue-Light" pitchFamily="2" charset="0"/>
              <a:cs typeface="HelveticaNeue-Thin"/>
            </a:endParaRPr>
          </a:p>
        </p:txBody>
      </p:sp>
      <p:sp>
        <p:nvSpPr>
          <p:cNvPr id="50" name="CuadroTexto 49"/>
          <p:cNvSpPr txBox="1"/>
          <p:nvPr/>
        </p:nvSpPr>
        <p:spPr>
          <a:xfrm>
            <a:off x="211704" y="3102961"/>
            <a:ext cx="1759338" cy="1078757"/>
          </a:xfrm>
          <a:prstGeom prst="rect">
            <a:avLst/>
          </a:prstGeom>
        </p:spPr>
        <p:txBody>
          <a:bodyPr vert="horz" wrap="square" lIns="0" tIns="0" rIns="0" bIns="0" rtlCol="0" anchor="t" anchorCtr="0">
            <a:spAutoFit/>
          </a:bodyPr>
          <a:lstStyle/>
          <a:p>
            <a:pPr algn="ctr">
              <a:lnSpc>
                <a:spcPct val="85000"/>
              </a:lnSpc>
            </a:pPr>
            <a:r>
              <a:rPr lang="es-ES_tradnl" sz="5000" b="1" dirty="0" smtClean="0">
                <a:latin typeface="HelveticaNeue"/>
                <a:cs typeface="HelveticaNeue"/>
              </a:rPr>
              <a:t>  </a:t>
            </a:r>
            <a:r>
              <a:rPr lang="es-ES_tradnl" sz="4400" dirty="0" smtClean="0">
                <a:latin typeface="HelveticaNeue" panose="00000400000000000000" pitchFamily="2" charset="0"/>
                <a:cs typeface="HelveticaNeue"/>
              </a:rPr>
              <a:t>95</a:t>
            </a:r>
            <a:r>
              <a:rPr lang="es-ES_tradnl" sz="3000" dirty="0" smtClean="0">
                <a:latin typeface="HelveticaNeue" panose="00000400000000000000" pitchFamily="2" charset="0"/>
                <a:cs typeface="HelveticaNeue"/>
              </a:rPr>
              <a:t>%</a:t>
            </a:r>
          </a:p>
          <a:p>
            <a:pPr algn="ctr">
              <a:lnSpc>
                <a:spcPct val="85000"/>
              </a:lnSpc>
            </a:pPr>
            <a:r>
              <a:rPr lang="es-ES_tradnl" sz="1600" dirty="0">
                <a:latin typeface="HelveticaNeue-Light" pitchFamily="2" charset="0"/>
                <a:cs typeface="HelveticaNeue-Thin"/>
              </a:rPr>
              <a:t>de cobertura en España</a:t>
            </a:r>
            <a:endParaRPr lang="es-ES" sz="1600" dirty="0">
              <a:latin typeface="HelveticaNeue-Light" pitchFamily="2" charset="0"/>
              <a:cs typeface="HelveticaNeue-Thin"/>
            </a:endParaRPr>
          </a:p>
        </p:txBody>
      </p:sp>
      <p:sp>
        <p:nvSpPr>
          <p:cNvPr id="51" name="CuadroTexto 50"/>
          <p:cNvSpPr txBox="1"/>
          <p:nvPr/>
        </p:nvSpPr>
        <p:spPr>
          <a:xfrm>
            <a:off x="211705" y="4423427"/>
            <a:ext cx="1759336" cy="1000274"/>
          </a:xfrm>
          <a:prstGeom prst="rect">
            <a:avLst/>
          </a:prstGeom>
        </p:spPr>
        <p:txBody>
          <a:bodyPr vert="horz" wrap="square" lIns="0" tIns="0" rIns="0" bIns="0" rtlCol="0" anchor="t" anchorCtr="0">
            <a:spAutoFit/>
          </a:bodyPr>
          <a:lstStyle/>
          <a:p>
            <a:pPr algn="ctr">
              <a:lnSpc>
                <a:spcPct val="85000"/>
              </a:lnSpc>
            </a:pPr>
            <a:r>
              <a:rPr lang="es-ES_tradnl" sz="4400" dirty="0" smtClean="0">
                <a:latin typeface="HelveticaNeue" panose="00000400000000000000" pitchFamily="2" charset="0"/>
                <a:cs typeface="HelveticaNeue"/>
              </a:rPr>
              <a:t>+0,5</a:t>
            </a:r>
            <a:r>
              <a:rPr lang="es-ES_tradnl" sz="3000" dirty="0" smtClean="0">
                <a:latin typeface="HelveticaNeue" panose="00000400000000000000" pitchFamily="2" charset="0"/>
                <a:cs typeface="HelveticaNeue"/>
              </a:rPr>
              <a:t>%</a:t>
            </a:r>
          </a:p>
          <a:p>
            <a:pPr algn="ctr">
              <a:lnSpc>
                <a:spcPct val="85000"/>
              </a:lnSpc>
            </a:pPr>
            <a:r>
              <a:rPr lang="es-ES_tradnl" sz="1600" dirty="0">
                <a:latin typeface="HelveticaNeue-Light" pitchFamily="2" charset="0"/>
                <a:cs typeface="HelveticaNeue-Thin"/>
              </a:rPr>
              <a:t>Crecimiento de la renta per cápita</a:t>
            </a:r>
            <a:endParaRPr lang="es-ES" sz="1600" dirty="0">
              <a:latin typeface="HelveticaNeue-Light" pitchFamily="2" charset="0"/>
              <a:cs typeface="HelveticaNeue-Thin"/>
            </a:endParaRPr>
          </a:p>
        </p:txBody>
      </p:sp>
      <p:sp>
        <p:nvSpPr>
          <p:cNvPr id="52" name="CuadroTexto 51"/>
          <p:cNvSpPr txBox="1"/>
          <p:nvPr/>
        </p:nvSpPr>
        <p:spPr>
          <a:xfrm>
            <a:off x="211704" y="5678926"/>
            <a:ext cx="1759338" cy="1000274"/>
          </a:xfrm>
          <a:prstGeom prst="rect">
            <a:avLst/>
          </a:prstGeom>
        </p:spPr>
        <p:txBody>
          <a:bodyPr vert="horz" wrap="square" lIns="0" tIns="0" rIns="0" bIns="0" rtlCol="0" anchor="t" anchorCtr="0">
            <a:spAutoFit/>
          </a:bodyPr>
          <a:lstStyle/>
          <a:p>
            <a:pPr algn="ctr">
              <a:lnSpc>
                <a:spcPct val="85000"/>
              </a:lnSpc>
            </a:pPr>
            <a:r>
              <a:rPr lang="es-ES_tradnl" sz="4400" b="1" dirty="0" smtClean="0">
                <a:latin typeface="HelveticaNeue"/>
                <a:cs typeface="HelveticaNeue"/>
              </a:rPr>
              <a:t> </a:t>
            </a:r>
            <a:r>
              <a:rPr lang="es-ES_tradnl" sz="4400" dirty="0" smtClean="0">
                <a:latin typeface="HelveticaNeue" panose="00000400000000000000" pitchFamily="2" charset="0"/>
                <a:cs typeface="HelveticaNeue"/>
              </a:rPr>
              <a:t>22</a:t>
            </a:r>
            <a:r>
              <a:rPr lang="es-ES_tradnl" sz="3000" dirty="0" smtClean="0">
                <a:latin typeface="Arial" panose="020B0604020202020204" pitchFamily="34" charset="0"/>
                <a:cs typeface="Arial" panose="020B0604020202020204" pitchFamily="34" charset="0"/>
              </a:rPr>
              <a:t>€</a:t>
            </a:r>
          </a:p>
          <a:p>
            <a:pPr algn="ctr">
              <a:lnSpc>
                <a:spcPct val="85000"/>
              </a:lnSpc>
            </a:pPr>
            <a:r>
              <a:rPr lang="es-ES_tradnl" sz="1600" dirty="0">
                <a:latin typeface="HelveticaNeue-Light" pitchFamily="2" charset="0"/>
                <a:cs typeface="HelveticaNeue-Thin"/>
              </a:rPr>
              <a:t>De ahorro por euro invertido</a:t>
            </a:r>
            <a:endParaRPr lang="es-ES" sz="1600" dirty="0">
              <a:latin typeface="HelveticaNeue-Light" pitchFamily="2" charset="0"/>
              <a:cs typeface="HelveticaNeue-Thin"/>
            </a:endParaRPr>
          </a:p>
        </p:txBody>
      </p:sp>
      <p:sp>
        <p:nvSpPr>
          <p:cNvPr id="53" name="CuadroTexto 52"/>
          <p:cNvSpPr txBox="1"/>
          <p:nvPr/>
        </p:nvSpPr>
        <p:spPr>
          <a:xfrm>
            <a:off x="2507865" y="1904646"/>
            <a:ext cx="5752215" cy="909480"/>
          </a:xfrm>
          <a:prstGeom prst="rect">
            <a:avLst/>
          </a:prstGeom>
        </p:spPr>
        <p:txBody>
          <a:bodyPr vert="horz" wrap="square" lIns="0" tIns="0" rIns="0" bIns="0" rtlCol="0" anchor="t" anchorCtr="0">
            <a:spAutoFit/>
          </a:bodyPr>
          <a:lstStyle/>
          <a:p>
            <a:pPr>
              <a:lnSpc>
                <a:spcPct val="110000"/>
              </a:lnSpc>
            </a:pPr>
            <a:r>
              <a:rPr lang="es-ES_tradnl" dirty="0">
                <a:solidFill>
                  <a:srgbClr val="FFFFFF"/>
                </a:solidFill>
                <a:latin typeface="HelveticaNeue-Thin"/>
                <a:cs typeface="HelveticaNeue-Thin"/>
              </a:rPr>
              <a:t>Más de </a:t>
            </a:r>
            <a:r>
              <a:rPr lang="es-ES_tradnl" dirty="0">
                <a:solidFill>
                  <a:srgbClr val="FFFFFF"/>
                </a:solidFill>
                <a:latin typeface="HelveticaNeue Medium" panose="00000400000000000000" pitchFamily="2" charset="0"/>
                <a:cs typeface="HelveticaNeue Medium"/>
              </a:rPr>
              <a:t>111 millones de niños </a:t>
            </a:r>
            <a:r>
              <a:rPr lang="es-ES_tradnl" dirty="0">
                <a:solidFill>
                  <a:srgbClr val="FFFFFF"/>
                </a:solidFill>
                <a:latin typeface="HelveticaNeue-Thin"/>
                <a:cs typeface="HelveticaNeue-Thin"/>
              </a:rPr>
              <a:t>(el 84% de la población infantil mundial) </a:t>
            </a:r>
            <a:r>
              <a:rPr lang="es-ES_tradnl" dirty="0">
                <a:solidFill>
                  <a:srgbClr val="FFFFFF"/>
                </a:solidFill>
                <a:latin typeface="HelveticaNeue Medium" panose="00000400000000000000" pitchFamily="2" charset="0"/>
                <a:cs typeface="HelveticaNeue Medium"/>
              </a:rPr>
              <a:t>fueron vacunados </a:t>
            </a:r>
            <a:r>
              <a:rPr lang="es-ES_tradnl" dirty="0">
                <a:solidFill>
                  <a:srgbClr val="FFFFFF"/>
                </a:solidFill>
                <a:latin typeface="HelveticaNeue-Thin"/>
                <a:cs typeface="HelveticaNeue-Thin"/>
              </a:rPr>
              <a:t>en 2013, mientras que en 1975 el porcentaje era sólo del 5%.</a:t>
            </a:r>
            <a:endParaRPr lang="es-ES" dirty="0">
              <a:solidFill>
                <a:srgbClr val="FFFFFF"/>
              </a:solidFill>
              <a:latin typeface="HelveticaNeue Medium"/>
              <a:cs typeface="HelveticaNeue Medium"/>
            </a:endParaRPr>
          </a:p>
        </p:txBody>
      </p:sp>
      <p:sp>
        <p:nvSpPr>
          <p:cNvPr id="60" name="CuadroTexto 59"/>
          <p:cNvSpPr txBox="1"/>
          <p:nvPr/>
        </p:nvSpPr>
        <p:spPr>
          <a:xfrm>
            <a:off x="2507865" y="3164410"/>
            <a:ext cx="5670935" cy="909480"/>
          </a:xfrm>
          <a:prstGeom prst="rect">
            <a:avLst/>
          </a:prstGeom>
        </p:spPr>
        <p:txBody>
          <a:bodyPr vert="horz" wrap="square" lIns="0" tIns="0" rIns="0" bIns="0" rtlCol="0" anchor="t" anchorCtr="0">
            <a:spAutoFit/>
          </a:bodyPr>
          <a:lstStyle/>
          <a:p>
            <a:pPr>
              <a:lnSpc>
                <a:spcPct val="110000"/>
              </a:lnSpc>
            </a:pPr>
            <a:r>
              <a:rPr lang="es-ES_tradnl" dirty="0">
                <a:solidFill>
                  <a:srgbClr val="FFFFFF"/>
                </a:solidFill>
                <a:latin typeface="HelveticaNeue-Thin"/>
                <a:cs typeface="HelveticaNeue-Thin"/>
              </a:rPr>
              <a:t>En España</a:t>
            </a:r>
            <a:r>
              <a:rPr lang="es-ES_tradnl" dirty="0">
                <a:solidFill>
                  <a:srgbClr val="FFFFFF"/>
                </a:solidFill>
                <a:latin typeface="HelveticaNeue Medium"/>
                <a:cs typeface="HelveticaNeue Medium"/>
              </a:rPr>
              <a:t> </a:t>
            </a:r>
            <a:r>
              <a:rPr lang="es-ES_tradnl" dirty="0">
                <a:solidFill>
                  <a:srgbClr val="FFFFFF"/>
                </a:solidFill>
                <a:latin typeface="HelveticaNeue Medium" panose="00000400000000000000" pitchFamily="2" charset="0"/>
                <a:cs typeface="HelveticaNeue Medium"/>
              </a:rPr>
              <a:t>la tasa de cobertura es muy alta</a:t>
            </a:r>
            <a:r>
              <a:rPr lang="es-ES_tradnl" dirty="0" smtClean="0">
                <a:solidFill>
                  <a:srgbClr val="FFFFFF"/>
                </a:solidFill>
                <a:latin typeface="HelveticaNeue-Thin"/>
                <a:cs typeface="HelveticaNeue-Thin"/>
              </a:rPr>
              <a:t>, </a:t>
            </a:r>
            <a:r>
              <a:rPr lang="es-ES_tradnl" dirty="0">
                <a:solidFill>
                  <a:srgbClr val="FFFFFF"/>
                </a:solidFill>
                <a:latin typeface="HelveticaNeue-Thin"/>
                <a:cs typeface="HelveticaNeue-Thin"/>
              </a:rPr>
              <a:t>aunque el calendario </a:t>
            </a:r>
            <a:r>
              <a:rPr lang="es-ES_tradnl" dirty="0" err="1">
                <a:solidFill>
                  <a:srgbClr val="FFFFFF"/>
                </a:solidFill>
                <a:latin typeface="HelveticaNeue-Thin"/>
                <a:cs typeface="HelveticaNeue-Thin"/>
              </a:rPr>
              <a:t>vacunal</a:t>
            </a:r>
            <a:r>
              <a:rPr lang="es-ES_tradnl" dirty="0">
                <a:solidFill>
                  <a:srgbClr val="FFFFFF"/>
                </a:solidFill>
                <a:latin typeface="HelveticaNeue-Thin"/>
                <a:cs typeface="HelveticaNeue-Thin"/>
              </a:rPr>
              <a:t> no es obligatorio. En los dos primeros años de vida se estima que está por encima del </a:t>
            </a:r>
            <a:r>
              <a:rPr lang="es-ES_tradnl" dirty="0">
                <a:solidFill>
                  <a:srgbClr val="FFFFFF"/>
                </a:solidFill>
                <a:latin typeface="HelveticaNeue Medium" panose="00000400000000000000" pitchFamily="2" charset="0"/>
                <a:cs typeface="HelveticaNeue Medium"/>
              </a:rPr>
              <a:t>95</a:t>
            </a:r>
            <a:r>
              <a:rPr lang="es-ES_tradnl" dirty="0" smtClean="0">
                <a:solidFill>
                  <a:srgbClr val="FFFFFF"/>
                </a:solidFill>
                <a:latin typeface="HelveticaNeue Medium" panose="00000400000000000000" pitchFamily="2" charset="0"/>
                <a:cs typeface="HelveticaNeue Medium"/>
              </a:rPr>
              <a:t>%.</a:t>
            </a:r>
            <a:endParaRPr lang="es-ES" dirty="0">
              <a:solidFill>
                <a:srgbClr val="FFFFFF"/>
              </a:solidFill>
              <a:latin typeface="HelveticaNeue Medium" panose="00000400000000000000" pitchFamily="2" charset="0"/>
              <a:cs typeface="HelveticaNeue Medium"/>
            </a:endParaRPr>
          </a:p>
        </p:txBody>
      </p:sp>
      <p:sp>
        <p:nvSpPr>
          <p:cNvPr id="61" name="CuadroTexto 60"/>
          <p:cNvSpPr txBox="1"/>
          <p:nvPr/>
        </p:nvSpPr>
        <p:spPr>
          <a:xfrm>
            <a:off x="2507865" y="4403656"/>
            <a:ext cx="6534535" cy="909480"/>
          </a:xfrm>
          <a:prstGeom prst="rect">
            <a:avLst/>
          </a:prstGeom>
        </p:spPr>
        <p:txBody>
          <a:bodyPr vert="horz" wrap="square" lIns="0" tIns="0" rIns="0" bIns="0" rtlCol="0" anchor="t" anchorCtr="0">
            <a:spAutoFit/>
          </a:bodyPr>
          <a:lstStyle/>
          <a:p>
            <a:pPr>
              <a:lnSpc>
                <a:spcPct val="110000"/>
              </a:lnSpc>
            </a:pPr>
            <a:r>
              <a:rPr lang="es-ES_tradnl" dirty="0" smtClean="0">
                <a:solidFill>
                  <a:srgbClr val="FFFFFF"/>
                </a:solidFill>
                <a:latin typeface="HelveticaNeue-Thin"/>
                <a:cs typeface="HelveticaNeue-Thin"/>
              </a:rPr>
              <a:t>Una </a:t>
            </a:r>
            <a:r>
              <a:rPr lang="es-ES_tradnl" dirty="0">
                <a:solidFill>
                  <a:srgbClr val="FFFFFF"/>
                </a:solidFill>
                <a:latin typeface="HelveticaNeue-Thin"/>
                <a:cs typeface="HelveticaNeue-Thin"/>
              </a:rPr>
              <a:t>mayor esperanza de vida a los 5 años puede traducirse en un </a:t>
            </a:r>
            <a:r>
              <a:rPr lang="es-ES_tradnl" dirty="0">
                <a:solidFill>
                  <a:srgbClr val="FFFFFF"/>
                </a:solidFill>
                <a:latin typeface="HelveticaNeue Medium" panose="00000400000000000000" pitchFamily="2" charset="0"/>
                <a:cs typeface="HelveticaNeue Medium"/>
              </a:rPr>
              <a:t>crecimiento anual </a:t>
            </a:r>
            <a:r>
              <a:rPr lang="es-ES_tradnl" dirty="0" smtClean="0">
                <a:solidFill>
                  <a:srgbClr val="FFFFFF"/>
                </a:solidFill>
                <a:latin typeface="HelveticaNeue-Thin"/>
                <a:cs typeface="HelveticaNeue-Thin"/>
              </a:rPr>
              <a:t>de </a:t>
            </a:r>
            <a:r>
              <a:rPr lang="es-ES_tradnl" dirty="0">
                <a:solidFill>
                  <a:srgbClr val="FFFFFF"/>
                </a:solidFill>
                <a:latin typeface="HelveticaNeue-Thin"/>
                <a:cs typeface="HelveticaNeue-Thin"/>
              </a:rPr>
              <a:t>la renta per cápita de entre el </a:t>
            </a:r>
            <a:r>
              <a:rPr lang="es-ES_tradnl" dirty="0">
                <a:solidFill>
                  <a:srgbClr val="FFFFFF"/>
                </a:solidFill>
                <a:latin typeface="HelveticaNeue Medium" panose="00000400000000000000" pitchFamily="2" charset="0"/>
                <a:cs typeface="HelveticaNeue Medium"/>
              </a:rPr>
              <a:t>0,3% y el 0,5%. </a:t>
            </a:r>
            <a:r>
              <a:rPr lang="es-ES_tradnl" dirty="0">
                <a:solidFill>
                  <a:srgbClr val="FFFFFF"/>
                </a:solidFill>
                <a:latin typeface="HelveticaNeue-Thin"/>
                <a:cs typeface="HelveticaNeue-Thin"/>
              </a:rPr>
              <a:t>El aumento de la supervivencia mejora la productividad</a:t>
            </a:r>
            <a:r>
              <a:rPr lang="es-ES_tradnl" dirty="0" smtClean="0">
                <a:solidFill>
                  <a:srgbClr val="FFFFFF"/>
                </a:solidFill>
                <a:latin typeface="HelveticaNeue-Thin"/>
                <a:cs typeface="HelveticaNeue-Thin"/>
              </a:rPr>
              <a:t>.</a:t>
            </a:r>
            <a:endParaRPr lang="es-ES" dirty="0">
              <a:solidFill>
                <a:srgbClr val="FFFFFF"/>
              </a:solidFill>
              <a:latin typeface="HelveticaNeue Medium"/>
              <a:cs typeface="HelveticaNeue Medium"/>
            </a:endParaRPr>
          </a:p>
        </p:txBody>
      </p:sp>
      <p:sp>
        <p:nvSpPr>
          <p:cNvPr id="62" name="CuadroTexto 61"/>
          <p:cNvSpPr txBox="1"/>
          <p:nvPr/>
        </p:nvSpPr>
        <p:spPr>
          <a:xfrm>
            <a:off x="2507865" y="5709406"/>
            <a:ext cx="5071495" cy="909480"/>
          </a:xfrm>
          <a:prstGeom prst="rect">
            <a:avLst/>
          </a:prstGeom>
        </p:spPr>
        <p:txBody>
          <a:bodyPr vert="horz" wrap="square" lIns="0" tIns="0" rIns="0" bIns="0" rtlCol="0" anchor="t" anchorCtr="0">
            <a:spAutoFit/>
          </a:bodyPr>
          <a:lstStyle/>
          <a:p>
            <a:pPr>
              <a:lnSpc>
                <a:spcPct val="110000"/>
              </a:lnSpc>
            </a:pPr>
            <a:r>
              <a:rPr lang="es-ES_tradnl" dirty="0" smtClean="0">
                <a:solidFill>
                  <a:srgbClr val="FFFFFF"/>
                </a:solidFill>
                <a:latin typeface="HelveticaNeue-Thin"/>
                <a:cs typeface="HelveticaNeue-Thin"/>
              </a:rPr>
              <a:t>En </a:t>
            </a:r>
            <a:r>
              <a:rPr lang="es-ES_tradnl" dirty="0">
                <a:solidFill>
                  <a:srgbClr val="FFFFFF"/>
                </a:solidFill>
                <a:latin typeface="HelveticaNeue-Thin"/>
                <a:cs typeface="HelveticaNeue-Thin"/>
              </a:rPr>
              <a:t>la actualidad, por cada euro invertido en vacunas infantiles se ahorran más de </a:t>
            </a:r>
            <a:r>
              <a:rPr lang="es-ES_tradnl" dirty="0" smtClean="0">
                <a:solidFill>
                  <a:srgbClr val="FFFFFF"/>
                </a:solidFill>
                <a:latin typeface="HelveticaNeue Medium" panose="00000400000000000000" pitchFamily="2" charset="0"/>
                <a:cs typeface="HelveticaNeue Medium"/>
              </a:rPr>
              <a:t>5</a:t>
            </a:r>
            <a:r>
              <a:rPr lang="es-ES_tradnl" dirty="0" smtClean="0">
                <a:solidFill>
                  <a:srgbClr val="FFFFFF"/>
                </a:solidFill>
                <a:latin typeface="Arial" panose="020B0604020202020204" pitchFamily="34" charset="0"/>
                <a:cs typeface="Arial" panose="020B0604020202020204" pitchFamily="34" charset="0"/>
              </a:rPr>
              <a:t>€</a:t>
            </a:r>
            <a:r>
              <a:rPr lang="es-ES_tradnl" dirty="0" smtClean="0">
                <a:solidFill>
                  <a:srgbClr val="FFFFFF"/>
                </a:solidFill>
                <a:latin typeface="HelveticaNeue-Thin"/>
                <a:cs typeface="HelveticaNeue-Thin"/>
              </a:rPr>
              <a:t> en </a:t>
            </a:r>
            <a:r>
              <a:rPr lang="es-ES_tradnl" dirty="0">
                <a:solidFill>
                  <a:srgbClr val="FFFFFF"/>
                </a:solidFill>
                <a:latin typeface="HelveticaNeue Medium" panose="00000400000000000000" pitchFamily="2" charset="0"/>
                <a:cs typeface="HelveticaNeue Medium"/>
              </a:rPr>
              <a:t>costes directos </a:t>
            </a:r>
            <a:r>
              <a:rPr lang="es-ES_tradnl" dirty="0" smtClean="0">
                <a:solidFill>
                  <a:srgbClr val="FFFFFF"/>
                </a:solidFill>
                <a:latin typeface="HelveticaNeue-Thin"/>
                <a:cs typeface="HelveticaNeue-Thin"/>
              </a:rPr>
              <a:t>y </a:t>
            </a:r>
            <a:r>
              <a:rPr lang="es-ES_tradnl" dirty="0">
                <a:solidFill>
                  <a:srgbClr val="FFFFFF"/>
                </a:solidFill>
                <a:latin typeface="HelveticaNeue Medium" panose="00000400000000000000" pitchFamily="2" charset="0"/>
                <a:cs typeface="HelveticaNeue Medium"/>
              </a:rPr>
              <a:t>17</a:t>
            </a:r>
            <a:r>
              <a:rPr lang="es-ES_tradnl" dirty="0">
                <a:solidFill>
                  <a:srgbClr val="FFFFFF"/>
                </a:solidFill>
                <a:latin typeface="Arial" panose="020B0604020202020204" pitchFamily="34" charset="0"/>
                <a:cs typeface="Arial" panose="020B0604020202020204" pitchFamily="34" charset="0"/>
              </a:rPr>
              <a:t>€</a:t>
            </a:r>
            <a:r>
              <a:rPr lang="es-ES_tradnl" dirty="0">
                <a:solidFill>
                  <a:srgbClr val="FFFFFF"/>
                </a:solidFill>
                <a:latin typeface="HelveticaNeue Medium" panose="00000400000000000000" pitchFamily="2" charset="0"/>
                <a:cs typeface="HelveticaNeue Medium"/>
              </a:rPr>
              <a:t> en costes indirectos.</a:t>
            </a:r>
            <a:endParaRPr lang="es-ES" dirty="0">
              <a:solidFill>
                <a:srgbClr val="FFFFFF"/>
              </a:solidFill>
              <a:latin typeface="HelveticaNeue Medium" panose="00000400000000000000" pitchFamily="2" charset="0"/>
              <a:cs typeface="HelveticaNeue Medium"/>
            </a:endParaRPr>
          </a:p>
        </p:txBody>
      </p:sp>
      <p:sp>
        <p:nvSpPr>
          <p:cNvPr id="66" name="CuadroTexto 65"/>
          <p:cNvSpPr txBox="1"/>
          <p:nvPr/>
        </p:nvSpPr>
        <p:spPr>
          <a:xfrm>
            <a:off x="304614" y="583357"/>
            <a:ext cx="1573518" cy="1078757"/>
          </a:xfrm>
          <a:prstGeom prst="rect">
            <a:avLst/>
          </a:prstGeom>
        </p:spPr>
        <p:txBody>
          <a:bodyPr vert="horz" wrap="square" lIns="0" tIns="0" rIns="0" bIns="0" rtlCol="0" anchor="t" anchorCtr="0">
            <a:spAutoFit/>
          </a:bodyPr>
          <a:lstStyle/>
          <a:p>
            <a:pPr algn="ctr">
              <a:lnSpc>
                <a:spcPct val="85000"/>
              </a:lnSpc>
            </a:pPr>
            <a:r>
              <a:rPr lang="es-ES_tradnl" sz="5000" b="1" dirty="0" smtClean="0">
                <a:latin typeface="HelveticaNeue"/>
                <a:cs typeface="HelveticaNeue"/>
              </a:rPr>
              <a:t> </a:t>
            </a:r>
            <a:r>
              <a:rPr lang="es-ES_tradnl" sz="4400" dirty="0" smtClean="0">
                <a:latin typeface="HelveticaNeue" panose="00000400000000000000" pitchFamily="2" charset="0"/>
                <a:cs typeface="HelveticaNeue"/>
              </a:rPr>
              <a:t>52</a:t>
            </a:r>
            <a:r>
              <a:rPr lang="es-ES_tradnl" sz="3000" dirty="0" smtClean="0">
                <a:latin typeface="HelveticaNeue" panose="00000400000000000000" pitchFamily="2" charset="0"/>
                <a:cs typeface="HelveticaNeue"/>
              </a:rPr>
              <a:t>%</a:t>
            </a:r>
          </a:p>
          <a:p>
            <a:pPr algn="ctr">
              <a:lnSpc>
                <a:spcPct val="85000"/>
              </a:lnSpc>
            </a:pPr>
            <a:r>
              <a:rPr lang="es-ES_tradnl" sz="1600" dirty="0" smtClean="0">
                <a:latin typeface="HelveticaNeue-Light" pitchFamily="2" charset="0"/>
                <a:cs typeface="HelveticaNeue-Thin"/>
              </a:rPr>
              <a:t>reducción de la mortalidad</a:t>
            </a:r>
            <a:endParaRPr lang="es-ES" sz="1600" dirty="0">
              <a:latin typeface="HelveticaNeue-Light" pitchFamily="2" charset="0"/>
              <a:cs typeface="HelveticaNeue Medium"/>
            </a:endParaRPr>
          </a:p>
        </p:txBody>
      </p:sp>
      <p:sp>
        <p:nvSpPr>
          <p:cNvPr id="67" name="CuadroTexto 66"/>
          <p:cNvSpPr txBox="1"/>
          <p:nvPr/>
        </p:nvSpPr>
        <p:spPr>
          <a:xfrm>
            <a:off x="2507865" y="654966"/>
            <a:ext cx="6172585" cy="914096"/>
          </a:xfrm>
          <a:prstGeom prst="rect">
            <a:avLst/>
          </a:prstGeom>
        </p:spPr>
        <p:txBody>
          <a:bodyPr vert="horz" wrap="square" lIns="0" tIns="0" rIns="0" bIns="0" rtlCol="0" anchor="t" anchorCtr="0">
            <a:spAutoFit/>
          </a:bodyPr>
          <a:lstStyle/>
          <a:p>
            <a:pPr>
              <a:lnSpc>
                <a:spcPct val="110000"/>
              </a:lnSpc>
            </a:pPr>
            <a:r>
              <a:rPr lang="es-ES_tradnl" dirty="0">
                <a:solidFill>
                  <a:srgbClr val="FFFFFF"/>
                </a:solidFill>
                <a:latin typeface="HelveticaNeue-Thin"/>
                <a:cs typeface="HelveticaNeue-Thin"/>
              </a:rPr>
              <a:t>Desde 1990, la </a:t>
            </a:r>
            <a:r>
              <a:rPr lang="es-ES_tradnl" dirty="0">
                <a:solidFill>
                  <a:srgbClr val="FFFFFF"/>
                </a:solidFill>
                <a:latin typeface="HelveticaNeue Medium" panose="00000400000000000000" pitchFamily="2" charset="0"/>
                <a:cs typeface="HelveticaNeue Medium"/>
              </a:rPr>
              <a:t>mortalidad infantil</a:t>
            </a:r>
            <a:r>
              <a:rPr lang="es-ES_tradnl" dirty="0">
                <a:solidFill>
                  <a:srgbClr val="FFFFFF"/>
                </a:solidFill>
                <a:latin typeface="HelveticaNeue Medium"/>
                <a:cs typeface="HelveticaNeue Medium"/>
              </a:rPr>
              <a:t> </a:t>
            </a:r>
            <a:r>
              <a:rPr lang="es-ES_tradnl" dirty="0">
                <a:solidFill>
                  <a:srgbClr val="FFFFFF"/>
                </a:solidFill>
                <a:latin typeface="HelveticaNeue-Thin"/>
                <a:cs typeface="HelveticaNeue-Thin"/>
              </a:rPr>
              <a:t>de menores de 5 años se ha reducido en el mundo un </a:t>
            </a:r>
            <a:r>
              <a:rPr lang="es-ES_tradnl" dirty="0">
                <a:solidFill>
                  <a:srgbClr val="FFFFFF"/>
                </a:solidFill>
                <a:latin typeface="HelveticaNeue Medium" panose="00000400000000000000" pitchFamily="2" charset="0"/>
                <a:cs typeface="HelveticaNeue Medium"/>
              </a:rPr>
              <a:t>52% gracias a la inmunización</a:t>
            </a:r>
            <a:r>
              <a:rPr lang="es-ES_tradnl" dirty="0">
                <a:solidFill>
                  <a:srgbClr val="FFFFFF"/>
                </a:solidFill>
                <a:latin typeface="HelveticaNeue-Thin"/>
                <a:cs typeface="HelveticaNeue-Thin"/>
              </a:rPr>
              <a:t>, pasando de </a:t>
            </a:r>
            <a:r>
              <a:rPr lang="es-ES_tradnl" dirty="0">
                <a:solidFill>
                  <a:srgbClr val="FFFFFF"/>
                </a:solidFill>
                <a:latin typeface="HelveticaNeue Medium" panose="00000400000000000000" pitchFamily="2" charset="0"/>
                <a:cs typeface="HelveticaNeue Medium"/>
              </a:rPr>
              <a:t>12,6 a 6,6 millones </a:t>
            </a:r>
            <a:r>
              <a:rPr lang="es-ES_tradnl" dirty="0">
                <a:solidFill>
                  <a:srgbClr val="FFFFFF"/>
                </a:solidFill>
                <a:latin typeface="HelveticaNeue-Thin"/>
                <a:cs typeface="HelveticaNeue-Thin"/>
              </a:rPr>
              <a:t>de fallecidos al año.</a:t>
            </a:r>
            <a:endParaRPr lang="es-ES" dirty="0">
              <a:solidFill>
                <a:srgbClr val="FFFFFF"/>
              </a:solidFill>
              <a:latin typeface="HelveticaNeue Medium"/>
              <a:cs typeface="HelveticaNeue Medium"/>
            </a:endParaRPr>
          </a:p>
        </p:txBody>
      </p:sp>
    </p:spTree>
    <p:extLst>
      <p:ext uri="{BB962C8B-B14F-4D97-AF65-F5344CB8AC3E}">
        <p14:creationId xmlns:p14="http://schemas.microsoft.com/office/powerpoint/2010/main" val="3313075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par>
                          <p:cTn id="8" fill="hold">
                            <p:stCondLst>
                              <p:cond delay="1500"/>
                            </p:stCondLst>
                            <p:childTnLst>
                              <p:par>
                                <p:cTn id="9" presetID="2" presetClass="entr" presetSubtype="2" decel="5000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1000" fill="hold"/>
                                        <p:tgtEl>
                                          <p:spTgt spid="67"/>
                                        </p:tgtEl>
                                        <p:attrNameLst>
                                          <p:attrName>ppt_x</p:attrName>
                                        </p:attrNameLst>
                                      </p:cBhvr>
                                      <p:tavLst>
                                        <p:tav tm="0">
                                          <p:val>
                                            <p:strVal val="1+#ppt_w/2"/>
                                          </p:val>
                                        </p:tav>
                                        <p:tav tm="100000">
                                          <p:val>
                                            <p:strVal val="#ppt_x"/>
                                          </p:val>
                                        </p:tav>
                                      </p:tavLst>
                                    </p:anim>
                                    <p:anim calcmode="lin" valueType="num">
                                      <p:cBhvr additive="base">
                                        <p:cTn id="12" dur="1000" fill="hold"/>
                                        <p:tgtEl>
                                          <p:spTgt spid="67"/>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2" decel="50000" fill="hold" grpId="0" nodeType="afterEffect">
                                  <p:stCondLst>
                                    <p:cond delay="0"/>
                                  </p:stCondLst>
                                  <p:childTnLst>
                                    <p:set>
                                      <p:cBhvr>
                                        <p:cTn id="15" dur="1" fill="hold">
                                          <p:stCondLst>
                                            <p:cond delay="0"/>
                                          </p:stCondLst>
                                        </p:cTn>
                                        <p:tgtEl>
                                          <p:spTgt spid="53"/>
                                        </p:tgtEl>
                                        <p:attrNameLst>
                                          <p:attrName>style.visibility</p:attrName>
                                        </p:attrNameLst>
                                      </p:cBhvr>
                                      <p:to>
                                        <p:strVal val="visible"/>
                                      </p:to>
                                    </p:set>
                                    <p:anim calcmode="lin" valueType="num">
                                      <p:cBhvr additive="base">
                                        <p:cTn id="16" dur="1000" fill="hold"/>
                                        <p:tgtEl>
                                          <p:spTgt spid="53"/>
                                        </p:tgtEl>
                                        <p:attrNameLst>
                                          <p:attrName>ppt_x</p:attrName>
                                        </p:attrNameLst>
                                      </p:cBhvr>
                                      <p:tavLst>
                                        <p:tav tm="0">
                                          <p:val>
                                            <p:strVal val="1+#ppt_w/2"/>
                                          </p:val>
                                        </p:tav>
                                        <p:tav tm="100000">
                                          <p:val>
                                            <p:strVal val="#ppt_x"/>
                                          </p:val>
                                        </p:tav>
                                      </p:tavLst>
                                    </p:anim>
                                    <p:anim calcmode="lin" valueType="num">
                                      <p:cBhvr additive="base">
                                        <p:cTn id="17" dur="1000" fill="hold"/>
                                        <p:tgtEl>
                                          <p:spTgt spid="53"/>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2" presetClass="entr" presetSubtype="2" decel="50000"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1000" fill="hold"/>
                                        <p:tgtEl>
                                          <p:spTgt spid="60"/>
                                        </p:tgtEl>
                                        <p:attrNameLst>
                                          <p:attrName>ppt_x</p:attrName>
                                        </p:attrNameLst>
                                      </p:cBhvr>
                                      <p:tavLst>
                                        <p:tav tm="0">
                                          <p:val>
                                            <p:strVal val="1+#ppt_w/2"/>
                                          </p:val>
                                        </p:tav>
                                        <p:tav tm="100000">
                                          <p:val>
                                            <p:strVal val="#ppt_x"/>
                                          </p:val>
                                        </p:tav>
                                      </p:tavLst>
                                    </p:anim>
                                    <p:anim calcmode="lin" valueType="num">
                                      <p:cBhvr additive="base">
                                        <p:cTn id="22" dur="1000" fill="hold"/>
                                        <p:tgtEl>
                                          <p:spTgt spid="60"/>
                                        </p:tgtEl>
                                        <p:attrNameLst>
                                          <p:attrName>ppt_y</p:attrName>
                                        </p:attrNameLst>
                                      </p:cBhvr>
                                      <p:tavLst>
                                        <p:tav tm="0">
                                          <p:val>
                                            <p:strVal val="#ppt_y"/>
                                          </p:val>
                                        </p:tav>
                                        <p:tav tm="100000">
                                          <p:val>
                                            <p:strVal val="#ppt_y"/>
                                          </p:val>
                                        </p:tav>
                                      </p:tavLst>
                                    </p:anim>
                                  </p:childTnLst>
                                </p:cTn>
                              </p:par>
                            </p:childTnLst>
                          </p:cTn>
                        </p:par>
                        <p:par>
                          <p:cTn id="23" fill="hold">
                            <p:stCondLst>
                              <p:cond delay="4500"/>
                            </p:stCondLst>
                            <p:childTnLst>
                              <p:par>
                                <p:cTn id="24" presetID="2" presetClass="entr" presetSubtype="2" decel="5000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additive="base">
                                        <p:cTn id="26" dur="1000" fill="hold"/>
                                        <p:tgtEl>
                                          <p:spTgt spid="61"/>
                                        </p:tgtEl>
                                        <p:attrNameLst>
                                          <p:attrName>ppt_x</p:attrName>
                                        </p:attrNameLst>
                                      </p:cBhvr>
                                      <p:tavLst>
                                        <p:tav tm="0">
                                          <p:val>
                                            <p:strVal val="1+#ppt_w/2"/>
                                          </p:val>
                                        </p:tav>
                                        <p:tav tm="100000">
                                          <p:val>
                                            <p:strVal val="#ppt_x"/>
                                          </p:val>
                                        </p:tav>
                                      </p:tavLst>
                                    </p:anim>
                                    <p:anim calcmode="lin" valueType="num">
                                      <p:cBhvr additive="base">
                                        <p:cTn id="27" dur="1000" fill="hold"/>
                                        <p:tgtEl>
                                          <p:spTgt spid="61"/>
                                        </p:tgtEl>
                                        <p:attrNameLst>
                                          <p:attrName>ppt_y</p:attrName>
                                        </p:attrNameLst>
                                      </p:cBhvr>
                                      <p:tavLst>
                                        <p:tav tm="0">
                                          <p:val>
                                            <p:strVal val="#ppt_y"/>
                                          </p:val>
                                        </p:tav>
                                        <p:tav tm="100000">
                                          <p:val>
                                            <p:strVal val="#ppt_y"/>
                                          </p:val>
                                        </p:tav>
                                      </p:tavLst>
                                    </p:anim>
                                  </p:childTnLst>
                                </p:cTn>
                              </p:par>
                            </p:childTnLst>
                          </p:cTn>
                        </p:par>
                        <p:par>
                          <p:cTn id="28" fill="hold">
                            <p:stCondLst>
                              <p:cond delay="5500"/>
                            </p:stCondLst>
                            <p:childTnLst>
                              <p:par>
                                <p:cTn id="29" presetID="2" presetClass="entr" presetSubtype="2" decel="50000" fill="hold" grpId="0" nodeType="after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1000" fill="hold"/>
                                        <p:tgtEl>
                                          <p:spTgt spid="62"/>
                                        </p:tgtEl>
                                        <p:attrNameLst>
                                          <p:attrName>ppt_x</p:attrName>
                                        </p:attrNameLst>
                                      </p:cBhvr>
                                      <p:tavLst>
                                        <p:tav tm="0">
                                          <p:val>
                                            <p:strVal val="1+#ppt_w/2"/>
                                          </p:val>
                                        </p:tav>
                                        <p:tav tm="100000">
                                          <p:val>
                                            <p:strVal val="#ppt_x"/>
                                          </p:val>
                                        </p:tav>
                                      </p:tavLst>
                                    </p:anim>
                                    <p:anim calcmode="lin" valueType="num">
                                      <p:cBhvr additive="base">
                                        <p:cTn id="32" dur="10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53" grpId="0"/>
      <p:bldP spid="60" grpId="0"/>
      <p:bldP spid="61" grpId="0"/>
      <p:bldP spid="62" grpId="0"/>
      <p:bldP spid="6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9a4b964f6a2c36bb5e211b2b1781c826e794b50"/>
</p:tagLst>
</file>

<file path=ppt/theme/theme1.xml><?xml version="1.0" encoding="utf-8"?>
<a:theme xmlns:a="http://schemas.openxmlformats.org/drawingml/2006/main" name="pruebas">
  <a:themeElements>
    <a:clrScheme name="Prodigioso_Volcan 1">
      <a:dk1>
        <a:srgbClr val="000000"/>
      </a:dk1>
      <a:lt1>
        <a:sysClr val="window" lastClr="FFFFFF"/>
      </a:lt1>
      <a:dk2>
        <a:srgbClr val="DF441A"/>
      </a:dk2>
      <a:lt2>
        <a:srgbClr val="EEECEB"/>
      </a:lt2>
      <a:accent1>
        <a:srgbClr val="DF441A"/>
      </a:accent1>
      <a:accent2>
        <a:srgbClr val="555350"/>
      </a:accent2>
      <a:accent3>
        <a:srgbClr val="9BBB59"/>
      </a:accent3>
      <a:accent4>
        <a:srgbClr val="8064A2"/>
      </a:accent4>
      <a:accent5>
        <a:srgbClr val="4BACC6"/>
      </a:accent5>
      <a:accent6>
        <a:srgbClr val="F79646"/>
      </a:accent6>
      <a:hlink>
        <a:srgbClr val="DF441A"/>
      </a:hlink>
      <a:folHlink>
        <a:srgbClr val="8B2A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chor="t" anchorCtr="0">
        <a:spAutoFit/>
      </a:bodyPr>
      <a:lstStyle>
        <a:defPPr>
          <a:lnSpc>
            <a:spcPct val="85000"/>
          </a:lnSpc>
          <a:defRPr sz="3400" dirty="0" smtClean="0">
            <a:solidFill>
              <a:schemeClr val="accent4">
                <a:lumMod val="60000"/>
                <a:lumOff val="40000"/>
              </a:schemeClr>
            </a:solidFill>
            <a:latin typeface="Raleway ExtraBold"/>
            <a:cs typeface="Raleway ExtraBold"/>
          </a:defRPr>
        </a:defPPr>
      </a:lstStyle>
    </a:tx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pruebas.potx</Template>
  <TotalTime>6448</TotalTime>
  <Words>919</Words>
  <Application>Microsoft Office PowerPoint</Application>
  <PresentationFormat>Personalizado</PresentationFormat>
  <Paragraphs>97</Paragraphs>
  <Slides>20</Slides>
  <Notes>0</Notes>
  <HiddenSlides>0</HiddenSlides>
  <MMClips>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20</vt:i4>
      </vt:variant>
    </vt:vector>
  </HeadingPairs>
  <TitlesOfParts>
    <vt:vector size="29" baseType="lpstr">
      <vt:lpstr>HelveticaNeue-Thin</vt:lpstr>
      <vt:lpstr>HelveticaNeue-Light</vt:lpstr>
      <vt:lpstr>HelveticaNeue-UltraLight</vt:lpstr>
      <vt:lpstr>HelveticaNeue</vt:lpstr>
      <vt:lpstr>Raleway</vt:lpstr>
      <vt:lpstr>HelveticaNeue Medium</vt:lpstr>
      <vt:lpstr>Arial</vt:lpstr>
      <vt:lpstr>HelveticaNeue-BoldCond</vt:lpstr>
      <vt:lpstr>pruebas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ccruz</dc:creator>
  <cp:lastModifiedBy>Prodigioso Volcán</cp:lastModifiedBy>
  <cp:revision>494</cp:revision>
  <cp:lastPrinted>2015-02-12T17:29:32Z</cp:lastPrinted>
  <dcterms:created xsi:type="dcterms:W3CDTF">2015-02-12T11:11:47Z</dcterms:created>
  <dcterms:modified xsi:type="dcterms:W3CDTF">2015-09-08T17:36:34Z</dcterms:modified>
</cp:coreProperties>
</file>